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2"/>
  </p:notesMasterIdLst>
  <p:handoutMasterIdLst>
    <p:handoutMasterId r:id="rId23"/>
  </p:handoutMasterIdLst>
  <p:sldIdLst>
    <p:sldId id="256" r:id="rId5"/>
    <p:sldId id="265" r:id="rId6"/>
    <p:sldId id="276" r:id="rId7"/>
    <p:sldId id="277" r:id="rId8"/>
    <p:sldId id="279" r:id="rId9"/>
    <p:sldId id="278" r:id="rId10"/>
    <p:sldId id="280" r:id="rId11"/>
    <p:sldId id="281" r:id="rId12"/>
    <p:sldId id="270" r:id="rId13"/>
    <p:sldId id="271" r:id="rId14"/>
    <p:sldId id="282" r:id="rId15"/>
    <p:sldId id="283" r:id="rId16"/>
    <p:sldId id="284" r:id="rId17"/>
    <p:sldId id="285" r:id="rId18"/>
    <p:sldId id="286" r:id="rId19"/>
    <p:sldId id="287" r:id="rId20"/>
    <p:sldId id="288" r:id="rId21"/>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75" d="100"/>
          <a:sy n="75" d="100"/>
        </p:scale>
        <p:origin x="-540" y="-84"/>
      </p:cViewPr>
      <p:guideLst>
        <p:guide orient="horz" pos="2160"/>
        <p:guide pos="3840"/>
      </p:guideLst>
    </p:cSldViewPr>
  </p:slideViewPr>
  <p:notesTextViewPr>
    <p:cViewPr>
      <p:scale>
        <a:sx n="1" d="1"/>
        <a:sy n="1" d="1"/>
      </p:scale>
      <p:origin x="0" y="0"/>
    </p:cViewPr>
  </p:notesTextViewPr>
  <p:notesViewPr>
    <p:cSldViewPr showGuides="1">
      <p:cViewPr varScale="1">
        <p:scale>
          <a:sx n="100" d="100"/>
          <a:sy n="100" d="100"/>
        </p:scale>
        <p:origin x="3552"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полнитель верхне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6947F12A-A84C-4A14-B00A-35CCCDCBE045}" type="datetime1">
              <a:rPr lang="ru-RU" smtClean="0"/>
              <a:pPr algn="r" rtl="0"/>
              <a:t>05.03.2017</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rtl="0"/>
            <a:fld id="{45ACAF8E-318A-4EFE-8633-D9E72ABCE0ED}" type="slidenum">
              <a:rPr lang="ru-RU" smtClean="0"/>
              <a:pPr algn="r" rtl="0"/>
              <a:t>‹#›</a:t>
            </a:fld>
            <a:endParaRPr lang="ru-RU" dirty="0"/>
          </a:p>
        </p:txBody>
      </p:sp>
    </p:spTree>
    <p:extLst>
      <p:ext uri="{BB962C8B-B14F-4D97-AF65-F5344CB8AC3E}">
        <p14:creationId xmlns:p14="http://schemas.microsoft.com/office/powerpoint/2010/main" xmlns="" val="2406559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полнитель верхне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3089557B-9822-496C-AFB1-92504668F6D8}" type="datetime1">
              <a:rPr lang="ru-RU" smtClean="0"/>
              <a:pPr/>
              <a:t>05.03.2017</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dirty="0"/>
          </a:p>
        </p:txBody>
      </p:sp>
      <p:sp>
        <p:nvSpPr>
          <p:cNvPr id="5" name="Заполнитель заме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6" name="Заполнитель нижне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fld id="{5EE2CF44-2B13-41B4-A334-1CDF534EEBBF}" type="slidenum">
              <a:rPr lang="ru-RU" smtClean="0"/>
              <a:pPr/>
              <a:t>‹#›</a:t>
            </a:fld>
            <a:endParaRPr lang="ru-RU" dirty="0"/>
          </a:p>
        </p:txBody>
      </p:sp>
    </p:spTree>
    <p:extLst>
      <p:ext uri="{BB962C8B-B14F-4D97-AF65-F5344CB8AC3E}">
        <p14:creationId xmlns:p14="http://schemas.microsoft.com/office/powerpoint/2010/main" xmlns="" val="445385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Прямоугольник 7"/>
          <p:cNvSpPr/>
          <p:nvPr userDrawn="1"/>
        </p:nvSpPr>
        <p:spPr bwMode="gray">
          <a:xfrm>
            <a:off x="0" y="2825016"/>
            <a:ext cx="12188952" cy="3180930"/>
          </a:xfrm>
          <a:prstGeom prst="rect">
            <a:avLst/>
          </a:prstGeom>
          <a:solidFill>
            <a:schemeClr val="bg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7" name="Прямоугольник 6"/>
          <p:cNvSpPr/>
          <p:nvPr userDrawn="1"/>
        </p:nvSpPr>
        <p:spPr bwMode="black">
          <a:xfrm>
            <a:off x="0" y="3075709"/>
            <a:ext cx="12188952" cy="2639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2" name="Заголовок 1"/>
          <p:cNvSpPr>
            <a:spLocks noGrp="1"/>
          </p:cNvSpPr>
          <p:nvPr>
            <p:ph type="ctrTitle"/>
          </p:nvPr>
        </p:nvSpPr>
        <p:spPr bwMode="white">
          <a:xfrm>
            <a:off x="1066800" y="3165763"/>
            <a:ext cx="10058400" cy="1711037"/>
          </a:xfrm>
        </p:spPr>
        <p:txBody>
          <a:bodyPr rtlCol="0" anchor="b">
            <a:normAutofit/>
          </a:bodyPr>
          <a:lstStyle>
            <a:lvl1pPr algn="l" rtl="0">
              <a:lnSpc>
                <a:spcPct val="80000"/>
              </a:lnSpc>
              <a:defRPr sz="5400">
                <a:solidFill>
                  <a:schemeClr val="tx1"/>
                </a:solidFill>
              </a:defRPr>
            </a:lvl1pPr>
          </a:lstStyle>
          <a:p>
            <a:pPr rtl="0"/>
            <a:r>
              <a:rPr lang="ru-RU" smtClean="0"/>
              <a:t>Образец заголовка</a:t>
            </a:r>
            <a:endParaRPr lang="ru-RU" dirty="0"/>
          </a:p>
        </p:txBody>
      </p:sp>
      <p:sp>
        <p:nvSpPr>
          <p:cNvPr id="3" name="Подзаголовок 2"/>
          <p:cNvSpPr>
            <a:spLocks noGrp="1"/>
          </p:cNvSpPr>
          <p:nvPr>
            <p:ph type="subTitle" idx="1"/>
          </p:nvPr>
        </p:nvSpPr>
        <p:spPr bwMode="white">
          <a:xfrm>
            <a:off x="1066800" y="4953000"/>
            <a:ext cx="10058400" cy="685800"/>
          </a:xfrm>
        </p:spPr>
        <p:txBody>
          <a:bodyPr rtlCol="0">
            <a:normAutofit/>
          </a:bodyPr>
          <a:lstStyle>
            <a:lvl1pPr marL="0" indent="0" algn="l" rtl="0">
              <a:spcBef>
                <a:spcPts val="0"/>
              </a:spcBef>
              <a:buNone/>
              <a:defRPr sz="2000">
                <a:solidFill>
                  <a:schemeClr val="accent1"/>
                </a:solidFill>
                <a:latin typeface="+mj-lt"/>
              </a:defRPr>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ru-RU" smtClean="0"/>
              <a:t>Образец подзаголовка</a:t>
            </a:r>
            <a:endParaRPr lang="ru-RU" dirty="0"/>
          </a:p>
        </p:txBody>
      </p: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smtClean="0"/>
              <a:t>Образец заголовка</a:t>
            </a:r>
            <a:endParaRPr lang="ru-RU" dirty="0"/>
          </a:p>
        </p:txBody>
      </p:sp>
      <p:sp>
        <p:nvSpPr>
          <p:cNvPr id="3" name="Объект 2"/>
          <p:cNvSpPr>
            <a:spLocks noGrp="1"/>
          </p:cNvSpPr>
          <p:nvPr>
            <p:ph idx="1"/>
          </p:nvPr>
        </p:nvSpPr>
        <p:spPr/>
        <p:txBody>
          <a:bodyPr rtlCol="0"/>
          <a:lstStyle>
            <a:lvl5pPr algn="l" rtl="0">
              <a:defRPr/>
            </a:lvl5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Дата 3"/>
          <p:cNvSpPr>
            <a:spLocks noGrp="1"/>
          </p:cNvSpPr>
          <p:nvPr>
            <p:ph type="dt" sz="half" idx="10"/>
          </p:nvPr>
        </p:nvSpPr>
        <p:spPr/>
        <p:txBody>
          <a:bodyPr rtlCol="0"/>
          <a:lstStyle>
            <a:lvl1pPr>
              <a:defRPr/>
            </a:lvl1pPr>
          </a:lstStyle>
          <a:p>
            <a:fld id="{136460D0-483D-41DF-921A-E915B182C4D8}" type="datetime1">
              <a:rPr lang="ru-RU" smtClean="0"/>
              <a:pPr/>
              <a:t>05.03.2017</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fld id="{E31375A4-56A4-47D6-9801-1991572033F7}" type="slidenum">
              <a:rPr lang="ru-RU" smtClean="0"/>
              <a:pPr rtl="0"/>
              <a:t>‹#›</a:t>
            </a:fld>
            <a:endParaRPr lang="ru-RU" dirty="0"/>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1828800"/>
            <a:ext cx="9144000" cy="2743200"/>
          </a:xfrm>
        </p:spPr>
        <p:txBody>
          <a:bodyPr rtlCol="0" anchor="b">
            <a:normAutofit/>
          </a:bodyPr>
          <a:lstStyle>
            <a:lvl1pPr algn="l" rtl="0">
              <a:defRPr sz="5400">
                <a:solidFill>
                  <a:schemeClr val="tx1"/>
                </a:solidFill>
              </a:defRPr>
            </a:lvl1pPr>
          </a:lstStyle>
          <a:p>
            <a:pPr rtl="0"/>
            <a:r>
              <a:rPr lang="ru-RU" smtClean="0"/>
              <a:t>Образец заголовка</a:t>
            </a:r>
            <a:endParaRPr lang="ru-RU" dirty="0"/>
          </a:p>
        </p:txBody>
      </p:sp>
      <p:sp>
        <p:nvSpPr>
          <p:cNvPr id="3" name="Замещающий текст 2"/>
          <p:cNvSpPr>
            <a:spLocks noGrp="1"/>
          </p:cNvSpPr>
          <p:nvPr>
            <p:ph type="body" idx="1"/>
          </p:nvPr>
        </p:nvSpPr>
        <p:spPr>
          <a:xfrm>
            <a:off x="1524000" y="4589463"/>
            <a:ext cx="9144000" cy="1506537"/>
          </a:xfrm>
        </p:spPr>
        <p:txBody>
          <a:bodyPr rtlCol="0">
            <a:normAutofit/>
          </a:bodyPr>
          <a:lstStyle>
            <a:lvl1pPr marL="0" indent="0" algn="l" rtl="0">
              <a:spcBef>
                <a:spcPts val="0"/>
              </a:spcBef>
              <a:buNone/>
              <a:defRPr sz="2000">
                <a:solidFill>
                  <a:schemeClr val="accent1"/>
                </a:solidFill>
                <a:latin typeface="+mj-lt"/>
              </a:defRPr>
            </a:lvl1pPr>
            <a:lvl2pPr marL="457200" indent="0" algn="l" rtl="0">
              <a:buNone/>
              <a:defRPr sz="2000"/>
            </a:lvl2pPr>
            <a:lvl3pPr marL="914400" indent="0" algn="l" rtl="0">
              <a:buNone/>
              <a:defRPr sz="1800"/>
            </a:lvl3pPr>
            <a:lvl4pPr marL="1371600" indent="0" algn="l" rtl="0">
              <a:buNone/>
              <a:defRPr sz="1600"/>
            </a:lvl4pPr>
            <a:lvl5pPr marL="1828800" indent="0" algn="l" rtl="0">
              <a:buNone/>
              <a:defRPr sz="1600"/>
            </a:lvl5pPr>
            <a:lvl6pPr marL="2286000" indent="0" algn="l" rtl="0">
              <a:buNone/>
              <a:defRPr sz="1600"/>
            </a:lvl6pPr>
            <a:lvl7pPr marL="2743200" indent="0" algn="l" rtl="0">
              <a:buNone/>
              <a:defRPr sz="1600"/>
            </a:lvl7pPr>
            <a:lvl8pPr marL="3200400" indent="0" algn="l" rtl="0">
              <a:buNone/>
              <a:defRPr sz="1600"/>
            </a:lvl8pPr>
            <a:lvl9pPr marL="3657600" indent="0" algn="l" rtl="0">
              <a:buNone/>
              <a:defRPr sz="1600"/>
            </a:lvl9pPr>
          </a:lstStyle>
          <a:p>
            <a:pPr lvl="0" rtl="0"/>
            <a:r>
              <a:rPr lang="ru-RU" smtClean="0"/>
              <a:t>Образец текста</a:t>
            </a:r>
          </a:p>
        </p:txBody>
      </p:sp>
    </p:spTree>
    <p:extLst>
      <p:ext uri="{BB962C8B-B14F-4D97-AF65-F5344CB8AC3E}">
        <p14:creationId xmlns:p14="http://schemas.microsoft.com/office/powerpoint/2010/main" xmlns="" val="35067780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типа объектов">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smtClean="0"/>
              <a:t>Образец заголовка</a:t>
            </a:r>
            <a:endParaRPr lang="ru-RU" dirty="0"/>
          </a:p>
        </p:txBody>
      </p:sp>
      <p:sp>
        <p:nvSpPr>
          <p:cNvPr id="3" name="Объект 2"/>
          <p:cNvSpPr>
            <a:spLocks noGrp="1"/>
          </p:cNvSpPr>
          <p:nvPr>
            <p:ph sz="half" idx="1"/>
          </p:nvPr>
        </p:nvSpPr>
        <p:spPr>
          <a:xfrm>
            <a:off x="1524000" y="1825625"/>
            <a:ext cx="4343400" cy="4270375"/>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Объект 3"/>
          <p:cNvSpPr>
            <a:spLocks noGrp="1"/>
          </p:cNvSpPr>
          <p:nvPr>
            <p:ph sz="half" idx="2"/>
          </p:nvPr>
        </p:nvSpPr>
        <p:spPr>
          <a:xfrm>
            <a:off x="6324600" y="1825625"/>
            <a:ext cx="4343400" cy="4270375"/>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5" name="Дата 4"/>
          <p:cNvSpPr>
            <a:spLocks noGrp="1"/>
          </p:cNvSpPr>
          <p:nvPr>
            <p:ph type="dt" sz="half" idx="10"/>
          </p:nvPr>
        </p:nvSpPr>
        <p:spPr/>
        <p:txBody>
          <a:bodyPr rtlCol="0"/>
          <a:lstStyle>
            <a:lvl1pPr>
              <a:defRPr/>
            </a:lvl1pPr>
          </a:lstStyle>
          <a:p>
            <a:fld id="{FD7CFA94-EFCC-47FC-B7DD-4E24B24733B5}" type="datetime1">
              <a:rPr lang="ru-RU" smtClean="0"/>
              <a:pPr/>
              <a:t>05.03.2017</a:t>
            </a:fld>
            <a:endParaRPr lang="ru-RU" dirty="0"/>
          </a:p>
        </p:txBody>
      </p:sp>
      <p:sp>
        <p:nvSpPr>
          <p:cNvPr id="6" name="Нижний колонтитул 5"/>
          <p:cNvSpPr>
            <a:spLocks noGrp="1"/>
          </p:cNvSpPr>
          <p:nvPr>
            <p:ph type="ftr" sz="quarter" idx="11"/>
          </p:nvPr>
        </p:nvSpPr>
        <p:spPr/>
        <p:txBody>
          <a:bodyPr rtlCol="0"/>
          <a:lstStyle/>
          <a:p>
            <a:pPr rtl="0"/>
            <a:endParaRPr lang="ru-RU" dirty="0"/>
          </a:p>
        </p:txBody>
      </p:sp>
      <p:sp>
        <p:nvSpPr>
          <p:cNvPr id="7" name="Номер слайда 6"/>
          <p:cNvSpPr>
            <a:spLocks noGrp="1"/>
          </p:cNvSpPr>
          <p:nvPr>
            <p:ph type="sldNum" sz="quarter" idx="12"/>
          </p:nvPr>
        </p:nvSpPr>
        <p:spPr/>
        <p:txBody>
          <a:bodyPr rtlCol="0"/>
          <a:lstStyle/>
          <a:p>
            <a:pPr rtl="0"/>
            <a:fld id="{E31375A4-56A4-47D6-9801-1991572033F7}" type="slidenum">
              <a:rPr lang="ru-RU" smtClean="0"/>
              <a:pPr rtl="0"/>
              <a:t>‹#›</a:t>
            </a:fld>
            <a:endParaRPr lang="ru-RU" dirty="0"/>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smtClean="0"/>
              <a:t>Образец заголовка</a:t>
            </a:r>
            <a:endParaRPr lang="ru-RU" dirty="0"/>
          </a:p>
        </p:txBody>
      </p:sp>
      <p:sp>
        <p:nvSpPr>
          <p:cNvPr id="3" name="Текст 2"/>
          <p:cNvSpPr>
            <a:spLocks noGrp="1"/>
          </p:cNvSpPr>
          <p:nvPr>
            <p:ph type="body" idx="1"/>
          </p:nvPr>
        </p:nvSpPr>
        <p:spPr>
          <a:xfrm>
            <a:off x="1527048" y="1828800"/>
            <a:ext cx="4343400" cy="685800"/>
          </a:xfrm>
        </p:spPr>
        <p:txBody>
          <a:bodyPr rtlCol="0" anchor="ctr">
            <a:normAutofit/>
          </a:bodyPr>
          <a:lstStyle>
            <a:lvl1pPr marL="0" indent="0" algn="l" rtl="0">
              <a:spcBef>
                <a:spcPts val="0"/>
              </a:spcBef>
              <a:buNone/>
              <a:defRPr sz="2200" b="0">
                <a:solidFill>
                  <a:schemeClr val="tx1"/>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ru-RU" smtClean="0"/>
              <a:t>Образец текста</a:t>
            </a:r>
          </a:p>
        </p:txBody>
      </p:sp>
      <p:sp>
        <p:nvSpPr>
          <p:cNvPr id="4" name="Объект 3"/>
          <p:cNvSpPr>
            <a:spLocks noGrp="1"/>
          </p:cNvSpPr>
          <p:nvPr>
            <p:ph sz="half" idx="2"/>
          </p:nvPr>
        </p:nvSpPr>
        <p:spPr>
          <a:xfrm>
            <a:off x="1527048" y="2514600"/>
            <a:ext cx="4343400" cy="3581401"/>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5" name="Текст 4"/>
          <p:cNvSpPr>
            <a:spLocks noGrp="1"/>
          </p:cNvSpPr>
          <p:nvPr>
            <p:ph type="body" sz="quarter" idx="3"/>
          </p:nvPr>
        </p:nvSpPr>
        <p:spPr>
          <a:xfrm>
            <a:off x="6327648" y="1828800"/>
            <a:ext cx="4343400" cy="685800"/>
          </a:xfrm>
        </p:spPr>
        <p:txBody>
          <a:bodyPr rtlCol="0" anchor="ctr">
            <a:normAutofit/>
          </a:bodyPr>
          <a:lstStyle>
            <a:lvl1pPr marL="0" indent="0" algn="l" rtl="0">
              <a:spcBef>
                <a:spcPts val="0"/>
              </a:spcBef>
              <a:buNone/>
              <a:defRPr sz="2200" b="0">
                <a:solidFill>
                  <a:schemeClr val="tx1"/>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ru-RU" smtClean="0"/>
              <a:t>Образец текста</a:t>
            </a:r>
          </a:p>
        </p:txBody>
      </p:sp>
      <p:sp>
        <p:nvSpPr>
          <p:cNvPr id="6" name="Объект 5"/>
          <p:cNvSpPr>
            <a:spLocks noGrp="1"/>
          </p:cNvSpPr>
          <p:nvPr>
            <p:ph sz="quarter" idx="4"/>
          </p:nvPr>
        </p:nvSpPr>
        <p:spPr>
          <a:xfrm>
            <a:off x="6327648" y="2514600"/>
            <a:ext cx="4343400" cy="3581401"/>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7" name="Дата 6"/>
          <p:cNvSpPr>
            <a:spLocks noGrp="1"/>
          </p:cNvSpPr>
          <p:nvPr>
            <p:ph type="dt" sz="half" idx="10"/>
          </p:nvPr>
        </p:nvSpPr>
        <p:spPr/>
        <p:txBody>
          <a:bodyPr rtlCol="0"/>
          <a:lstStyle>
            <a:lvl1pPr>
              <a:defRPr/>
            </a:lvl1pPr>
          </a:lstStyle>
          <a:p>
            <a:fld id="{481638CB-5695-4AA9-8097-67D2CBFE7CE7}" type="datetime1">
              <a:rPr lang="ru-RU" smtClean="0"/>
              <a:pPr/>
              <a:t>05.03.2017</a:t>
            </a:fld>
            <a:endParaRPr lang="ru-RU" dirty="0"/>
          </a:p>
        </p:txBody>
      </p:sp>
      <p:sp>
        <p:nvSpPr>
          <p:cNvPr id="8" name="Нижний колонтитул 7"/>
          <p:cNvSpPr>
            <a:spLocks noGrp="1"/>
          </p:cNvSpPr>
          <p:nvPr>
            <p:ph type="ftr" sz="quarter" idx="11"/>
          </p:nvPr>
        </p:nvSpPr>
        <p:spPr/>
        <p:txBody>
          <a:bodyPr rtlCol="0"/>
          <a:lstStyle/>
          <a:p>
            <a:pPr rtl="0"/>
            <a:endParaRPr lang="ru-RU" dirty="0"/>
          </a:p>
        </p:txBody>
      </p:sp>
      <p:sp>
        <p:nvSpPr>
          <p:cNvPr id="9" name="Номер слайда 8"/>
          <p:cNvSpPr>
            <a:spLocks noGrp="1"/>
          </p:cNvSpPr>
          <p:nvPr>
            <p:ph type="sldNum" sz="quarter" idx="12"/>
          </p:nvPr>
        </p:nvSpPr>
        <p:spPr/>
        <p:txBody>
          <a:bodyPr rtlCol="0"/>
          <a:lstStyle/>
          <a:p>
            <a:pPr rtl="0"/>
            <a:fld id="{E31375A4-56A4-47D6-9801-1991572033F7}" type="slidenum">
              <a:rPr lang="ru-RU" smtClean="0"/>
              <a:pPr rtl="0"/>
              <a:t>‹#›</a:t>
            </a:fld>
            <a:endParaRPr lang="ru-RU" dirty="0"/>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smtClean="0"/>
              <a:t>Образец заголовка</a:t>
            </a:r>
            <a:endParaRPr lang="ru-RU" dirty="0"/>
          </a:p>
        </p:txBody>
      </p:sp>
      <p:sp>
        <p:nvSpPr>
          <p:cNvPr id="3" name="Дата 2"/>
          <p:cNvSpPr>
            <a:spLocks noGrp="1"/>
          </p:cNvSpPr>
          <p:nvPr>
            <p:ph type="dt" sz="half" idx="10"/>
          </p:nvPr>
        </p:nvSpPr>
        <p:spPr/>
        <p:txBody>
          <a:bodyPr rtlCol="0"/>
          <a:lstStyle>
            <a:lvl1pPr>
              <a:defRPr/>
            </a:lvl1pPr>
          </a:lstStyle>
          <a:p>
            <a:fld id="{FA80E48A-252F-48D1-8AEC-7A986F5005E3}" type="datetime1">
              <a:rPr lang="ru-RU" smtClean="0"/>
              <a:pPr/>
              <a:t>05.03.2017</a:t>
            </a:fld>
            <a:endParaRPr lang="ru-RU" dirty="0"/>
          </a:p>
        </p:txBody>
      </p:sp>
      <p:sp>
        <p:nvSpPr>
          <p:cNvPr id="4" name="Нижний колонтитул 3"/>
          <p:cNvSpPr>
            <a:spLocks noGrp="1"/>
          </p:cNvSpPr>
          <p:nvPr>
            <p:ph type="ftr" sz="quarter" idx="11"/>
          </p:nvPr>
        </p:nvSpPr>
        <p:spPr/>
        <p:txBody>
          <a:bodyPr rtlCol="0"/>
          <a:lstStyle/>
          <a:p>
            <a:pPr rtl="0"/>
            <a:endParaRPr lang="ru-RU" dirty="0"/>
          </a:p>
        </p:txBody>
      </p:sp>
      <p:sp>
        <p:nvSpPr>
          <p:cNvPr id="5" name="Номер слайда 4"/>
          <p:cNvSpPr>
            <a:spLocks noGrp="1"/>
          </p:cNvSpPr>
          <p:nvPr>
            <p:ph type="sldNum" sz="quarter" idx="12"/>
          </p:nvPr>
        </p:nvSpPr>
        <p:spPr/>
        <p:txBody>
          <a:bodyPr rtlCol="0"/>
          <a:lstStyle/>
          <a:p>
            <a:pPr rtl="0"/>
            <a:fld id="{E31375A4-56A4-47D6-9801-1991572033F7}" type="slidenum">
              <a:rPr lang="ru-RU" smtClean="0"/>
              <a:pPr rtl="0"/>
              <a:t>‹#›</a:t>
            </a:fld>
            <a:endParaRPr lang="ru-RU" dirty="0"/>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lvl1pPr>
              <a:defRPr/>
            </a:lvl1pPr>
          </a:lstStyle>
          <a:p>
            <a:fld id="{4DED88E1-B763-4872-A95C-D1643011B528}" type="datetime1">
              <a:rPr lang="ru-RU" smtClean="0"/>
              <a:pPr/>
              <a:t>05.03.2017</a:t>
            </a:fld>
            <a:endParaRPr lang="ru-RU" dirty="0"/>
          </a:p>
        </p:txBody>
      </p:sp>
      <p:sp>
        <p:nvSpPr>
          <p:cNvPr id="3" name="Нижний колонтитул 2"/>
          <p:cNvSpPr>
            <a:spLocks noGrp="1"/>
          </p:cNvSpPr>
          <p:nvPr>
            <p:ph type="ftr" sz="quarter" idx="11"/>
          </p:nvPr>
        </p:nvSpPr>
        <p:spPr/>
        <p:txBody>
          <a:bodyPr rtlCol="0"/>
          <a:lstStyle/>
          <a:p>
            <a:pPr rtl="0"/>
            <a:endParaRPr lang="ru-RU" dirty="0"/>
          </a:p>
        </p:txBody>
      </p:sp>
      <p:sp>
        <p:nvSpPr>
          <p:cNvPr id="4" name="Номер слайда 3"/>
          <p:cNvSpPr>
            <a:spLocks noGrp="1"/>
          </p:cNvSpPr>
          <p:nvPr>
            <p:ph type="sldNum" sz="quarter" idx="12"/>
          </p:nvPr>
        </p:nvSpPr>
        <p:spPr/>
        <p:txBody>
          <a:bodyPr rtlCol="0"/>
          <a:lstStyle/>
          <a:p>
            <a:pPr rtl="0"/>
            <a:fld id="{E31375A4-56A4-47D6-9801-1991572033F7}" type="slidenum">
              <a:rPr lang="ru-RU" smtClean="0"/>
              <a:pPr rtl="0"/>
              <a:t>‹#›</a:t>
            </a:fld>
            <a:endParaRPr lang="ru-RU" dirty="0"/>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02587" y="1600200"/>
            <a:ext cx="3122613" cy="1828800"/>
          </a:xfrm>
        </p:spPr>
        <p:txBody>
          <a:bodyPr rtlCol="0" anchor="b">
            <a:normAutofit/>
          </a:bodyPr>
          <a:lstStyle>
            <a:lvl1pPr algn="l" rtl="0">
              <a:defRPr sz="3400"/>
            </a:lvl1pPr>
          </a:lstStyle>
          <a:p>
            <a:pPr rtl="0"/>
            <a:r>
              <a:rPr lang="ru-RU" smtClean="0"/>
              <a:t>Образец заголовка</a:t>
            </a:r>
            <a:endParaRPr lang="ru-RU" dirty="0"/>
          </a:p>
        </p:txBody>
      </p:sp>
      <p:sp>
        <p:nvSpPr>
          <p:cNvPr id="3" name="Объект 2"/>
          <p:cNvSpPr>
            <a:spLocks noGrp="1"/>
          </p:cNvSpPr>
          <p:nvPr>
            <p:ph idx="1"/>
          </p:nvPr>
        </p:nvSpPr>
        <p:spPr>
          <a:xfrm>
            <a:off x="760412" y="762000"/>
            <a:ext cx="6400800" cy="5334000"/>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Текст 3"/>
          <p:cNvSpPr>
            <a:spLocks noGrp="1"/>
          </p:cNvSpPr>
          <p:nvPr>
            <p:ph type="body" sz="half" idx="2"/>
          </p:nvPr>
        </p:nvSpPr>
        <p:spPr>
          <a:xfrm>
            <a:off x="8001039" y="3429000"/>
            <a:ext cx="3124161" cy="1828800"/>
          </a:xfrm>
        </p:spPr>
        <p:txBody>
          <a:bodyPr rtlCol="0"/>
          <a:lstStyle>
            <a:lvl1pPr marL="0" indent="0" algn="l" rtl="0">
              <a:spcBef>
                <a:spcPts val="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ru-RU" smtClean="0"/>
              <a:t>Образец текста</a:t>
            </a:r>
          </a:p>
        </p:txBody>
      </p:sp>
      <p:sp>
        <p:nvSpPr>
          <p:cNvPr id="5" name="Дата 4"/>
          <p:cNvSpPr>
            <a:spLocks noGrp="1"/>
          </p:cNvSpPr>
          <p:nvPr>
            <p:ph type="dt" sz="half" idx="10"/>
          </p:nvPr>
        </p:nvSpPr>
        <p:spPr/>
        <p:txBody>
          <a:bodyPr rtlCol="0"/>
          <a:lstStyle>
            <a:lvl1pPr>
              <a:defRPr/>
            </a:lvl1pPr>
          </a:lstStyle>
          <a:p>
            <a:fld id="{C57E0EC7-2776-4AD9-84CE-3F9E782741C2}" type="datetime1">
              <a:rPr lang="ru-RU" smtClean="0"/>
              <a:pPr/>
              <a:t>05.03.2017</a:t>
            </a:fld>
            <a:endParaRPr lang="ru-RU" dirty="0"/>
          </a:p>
        </p:txBody>
      </p:sp>
      <p:sp>
        <p:nvSpPr>
          <p:cNvPr id="6" name="Нижний колонтитул 5"/>
          <p:cNvSpPr>
            <a:spLocks noGrp="1"/>
          </p:cNvSpPr>
          <p:nvPr>
            <p:ph type="ftr" sz="quarter" idx="11"/>
          </p:nvPr>
        </p:nvSpPr>
        <p:spPr/>
        <p:txBody>
          <a:bodyPr rtlCol="0"/>
          <a:lstStyle/>
          <a:p>
            <a:pPr rtl="0"/>
            <a:endParaRPr lang="ru-RU" dirty="0"/>
          </a:p>
        </p:txBody>
      </p:sp>
      <p:sp>
        <p:nvSpPr>
          <p:cNvPr id="7" name="Номер слайда 6"/>
          <p:cNvSpPr>
            <a:spLocks noGrp="1"/>
          </p:cNvSpPr>
          <p:nvPr>
            <p:ph type="sldNum" sz="quarter" idx="12"/>
          </p:nvPr>
        </p:nvSpPr>
        <p:spPr/>
        <p:txBody>
          <a:bodyPr rtlCol="0"/>
          <a:lstStyle/>
          <a:p>
            <a:pPr rtl="0"/>
            <a:fld id="{E31375A4-56A4-47D6-9801-1991572033F7}" type="slidenum">
              <a:rPr lang="ru-RU" smtClean="0"/>
              <a:pPr rtl="0"/>
              <a:t>‹#›</a:t>
            </a:fld>
            <a:endParaRPr lang="ru-RU" dirty="0"/>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userDrawn="1"/>
        </p:nvSpPr>
        <p:spPr bwMode="blackWhite">
          <a:xfrm>
            <a:off x="644091" y="640080"/>
            <a:ext cx="6675120" cy="5577840"/>
          </a:xfrm>
          <a:prstGeom prst="rect">
            <a:avLst/>
          </a:prstGeom>
          <a:solidFill>
            <a:srgbClr val="000000"/>
          </a:solidFill>
          <a:ln w="1016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sz="1600" dirty="0"/>
          </a:p>
        </p:txBody>
      </p:sp>
      <p:sp>
        <p:nvSpPr>
          <p:cNvPr id="2" name="Заголовок 1"/>
          <p:cNvSpPr>
            <a:spLocks noGrp="1"/>
          </p:cNvSpPr>
          <p:nvPr>
            <p:ph type="title"/>
          </p:nvPr>
        </p:nvSpPr>
        <p:spPr>
          <a:xfrm>
            <a:off x="7997952" y="1600200"/>
            <a:ext cx="3127248" cy="1828800"/>
          </a:xfrm>
        </p:spPr>
        <p:txBody>
          <a:bodyPr rtlCol="0" anchor="b">
            <a:normAutofit/>
          </a:bodyPr>
          <a:lstStyle>
            <a:lvl1pPr algn="l" rtl="0">
              <a:defRPr sz="3400"/>
            </a:lvl1pPr>
          </a:lstStyle>
          <a:p>
            <a:pPr rtl="0"/>
            <a:r>
              <a:rPr lang="ru-RU" smtClean="0"/>
              <a:t>Образец заголовка</a:t>
            </a:r>
            <a:endParaRPr lang="ru-RU" dirty="0"/>
          </a:p>
        </p:txBody>
      </p:sp>
      <p:sp>
        <p:nvSpPr>
          <p:cNvPr id="3" name="Рисунок 2"/>
          <p:cNvSpPr>
            <a:spLocks noGrp="1"/>
          </p:cNvSpPr>
          <p:nvPr>
            <p:ph type="pic" idx="1"/>
          </p:nvPr>
        </p:nvSpPr>
        <p:spPr>
          <a:xfrm>
            <a:off x="781251" y="777240"/>
            <a:ext cx="6400800" cy="5303520"/>
          </a:xfrm>
        </p:spPr>
        <p:txBody>
          <a:bodyPr tIns="457200" rtlCol="0">
            <a:normAutofit/>
          </a:bodyPr>
          <a:lstStyle>
            <a:lvl1pPr marL="0" indent="0" algn="ctr" rtl="0">
              <a:buNone/>
              <a:defRPr sz="20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ru-RU" smtClean="0"/>
              <a:t>Вставка рисунка</a:t>
            </a:r>
            <a:endParaRPr lang="ru-RU" dirty="0"/>
          </a:p>
        </p:txBody>
      </p:sp>
      <p:sp>
        <p:nvSpPr>
          <p:cNvPr id="4" name="Текст 3"/>
          <p:cNvSpPr>
            <a:spLocks noGrp="1"/>
          </p:cNvSpPr>
          <p:nvPr>
            <p:ph type="body" sz="half" idx="2"/>
          </p:nvPr>
        </p:nvSpPr>
        <p:spPr>
          <a:xfrm>
            <a:off x="7997952" y="3429000"/>
            <a:ext cx="3127248" cy="1828800"/>
          </a:xfrm>
        </p:spPr>
        <p:txBody>
          <a:bodyPr rtlCol="0"/>
          <a:lstStyle>
            <a:lvl1pPr marL="0" indent="0" algn="l" rtl="0">
              <a:spcBef>
                <a:spcPts val="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ru-RU" smtClean="0"/>
              <a:t>Образец текста</a:t>
            </a:r>
          </a:p>
        </p:txBody>
      </p:sp>
      <p:sp>
        <p:nvSpPr>
          <p:cNvPr id="5" name="Дата 4"/>
          <p:cNvSpPr>
            <a:spLocks noGrp="1"/>
          </p:cNvSpPr>
          <p:nvPr>
            <p:ph type="dt" sz="half" idx="10"/>
          </p:nvPr>
        </p:nvSpPr>
        <p:spPr/>
        <p:txBody>
          <a:bodyPr rtlCol="0"/>
          <a:lstStyle>
            <a:lvl1pPr>
              <a:defRPr/>
            </a:lvl1pPr>
          </a:lstStyle>
          <a:p>
            <a:fld id="{5FAF969C-653B-47D5-B5E2-94CF67614AE9}" type="datetime1">
              <a:rPr lang="ru-RU" smtClean="0"/>
              <a:pPr/>
              <a:t>05.03.2017</a:t>
            </a:fld>
            <a:endParaRPr lang="ru-RU" dirty="0"/>
          </a:p>
        </p:txBody>
      </p:sp>
      <p:sp>
        <p:nvSpPr>
          <p:cNvPr id="6" name="Нижний колонтитул 5"/>
          <p:cNvSpPr>
            <a:spLocks noGrp="1"/>
          </p:cNvSpPr>
          <p:nvPr>
            <p:ph type="ftr" sz="quarter" idx="11"/>
          </p:nvPr>
        </p:nvSpPr>
        <p:spPr/>
        <p:txBody>
          <a:bodyPr rtlCol="0"/>
          <a:lstStyle/>
          <a:p>
            <a:pPr rtl="0"/>
            <a:endParaRPr lang="ru-RU" dirty="0"/>
          </a:p>
        </p:txBody>
      </p:sp>
      <p:sp>
        <p:nvSpPr>
          <p:cNvPr id="7" name="Номер слайда 6"/>
          <p:cNvSpPr>
            <a:spLocks noGrp="1"/>
          </p:cNvSpPr>
          <p:nvPr>
            <p:ph type="sldNum" sz="quarter" idx="12"/>
          </p:nvPr>
        </p:nvSpPr>
        <p:spPr/>
        <p:txBody>
          <a:bodyPr rtlCol="0"/>
          <a:lstStyle/>
          <a:p>
            <a:pPr rtl="0"/>
            <a:fld id="{E31375A4-56A4-47D6-9801-1991572033F7}" type="slidenum">
              <a:rPr lang="ru-RU" smtClean="0"/>
              <a:pPr rtl="0"/>
              <a:t>‹#›</a:t>
            </a:fld>
            <a:endParaRPr lang="ru-RU" dirty="0"/>
          </a:p>
        </p:txBody>
      </p:sp>
    </p:spTree>
    <p:extLst>
      <p:ext uri="{BB962C8B-B14F-4D97-AF65-F5344CB8AC3E}">
        <p14:creationId xmlns:p14="http://schemas.microsoft.com/office/powerpoint/2010/main" xmlns="" val="29772497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smtClean="0"/>
              <a:t>Образец заголовка</a:t>
            </a:r>
            <a:endParaRPr lang="ru-RU" dirty="0"/>
          </a:p>
        </p:txBody>
      </p:sp>
      <p:sp>
        <p:nvSpPr>
          <p:cNvPr id="3" name="Вертикальный текст 2"/>
          <p:cNvSpPr>
            <a:spLocks noGrp="1"/>
          </p:cNvSpPr>
          <p:nvPr>
            <p:ph type="body" orient="vert" idx="1"/>
          </p:nvPr>
        </p:nvSpPr>
        <p:spPr/>
        <p:txBody>
          <a:bodyPr vert="eaVert"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Дата 3"/>
          <p:cNvSpPr>
            <a:spLocks noGrp="1"/>
          </p:cNvSpPr>
          <p:nvPr>
            <p:ph type="dt" sz="half" idx="10"/>
          </p:nvPr>
        </p:nvSpPr>
        <p:spPr/>
        <p:txBody>
          <a:bodyPr rtlCol="0"/>
          <a:lstStyle>
            <a:lvl1pPr>
              <a:defRPr/>
            </a:lvl1pPr>
          </a:lstStyle>
          <a:p>
            <a:fld id="{2464C44B-2BBF-4BA1-A73D-D02BA9DD5A92}" type="datetime1">
              <a:rPr lang="ru-RU" smtClean="0"/>
              <a:pPr/>
              <a:t>05.03.2017</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fld id="{E31375A4-56A4-47D6-9801-1991572033F7}" type="slidenum">
              <a:rPr lang="ru-RU" smtClean="0"/>
              <a:pPr rtl="0"/>
              <a:t>‹#›</a:t>
            </a:fld>
            <a:endParaRPr lang="ru-RU" dirty="0"/>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457199"/>
            <a:ext cx="1943100" cy="5638801"/>
          </a:xfrm>
        </p:spPr>
        <p:txBody>
          <a:bodyPr vert="eaVert" rtlCol="0"/>
          <a:lstStyle>
            <a:lvl1pPr rtl="0">
              <a:defRPr/>
            </a:lvl1pPr>
          </a:lstStyle>
          <a:p>
            <a:pPr rtl="0"/>
            <a:r>
              <a:rPr lang="ru-RU" smtClean="0"/>
              <a:t>Образец заголовка</a:t>
            </a:r>
            <a:endParaRPr lang="ru-RU" dirty="0"/>
          </a:p>
        </p:txBody>
      </p:sp>
      <p:sp>
        <p:nvSpPr>
          <p:cNvPr id="3" name="Вертикальный текст 2"/>
          <p:cNvSpPr>
            <a:spLocks noGrp="1"/>
          </p:cNvSpPr>
          <p:nvPr>
            <p:ph type="body" orient="vert" idx="1"/>
          </p:nvPr>
        </p:nvSpPr>
        <p:spPr>
          <a:xfrm>
            <a:off x="1524000" y="457199"/>
            <a:ext cx="7048500" cy="5638801"/>
          </a:xfrm>
        </p:spPr>
        <p:txBody>
          <a:bodyPr vert="eaVert"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Дата 3"/>
          <p:cNvSpPr>
            <a:spLocks noGrp="1"/>
          </p:cNvSpPr>
          <p:nvPr>
            <p:ph type="dt" sz="half" idx="10"/>
          </p:nvPr>
        </p:nvSpPr>
        <p:spPr/>
        <p:txBody>
          <a:bodyPr rtlCol="0"/>
          <a:lstStyle>
            <a:lvl1pPr>
              <a:defRPr/>
            </a:lvl1pPr>
          </a:lstStyle>
          <a:p>
            <a:fld id="{E6A3F516-A09D-4456-9F4A-D955148FE47B}" type="datetime1">
              <a:rPr lang="ru-RU" smtClean="0"/>
              <a:pPr/>
              <a:t>05.03.2017</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fld id="{E31375A4-56A4-47D6-9801-1991572033F7}" type="slidenum">
              <a:rPr lang="ru-RU" smtClean="0"/>
              <a:pPr rtl="0"/>
              <a:t>‹#›</a:t>
            </a:fld>
            <a:endParaRPr lang="ru-RU" dirty="0"/>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полнитель заголовка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pPr rtl="0"/>
            <a:r>
              <a:rPr lang="ru-RU" dirty="0" smtClean="0"/>
              <a:t>Образец заголовка</a:t>
            </a:r>
            <a:endParaRPr lang="ru-RU" dirty="0"/>
          </a:p>
        </p:txBody>
      </p:sp>
      <p:sp>
        <p:nvSpPr>
          <p:cNvPr id="3" name="Замещающий текст 2"/>
          <p:cNvSpPr>
            <a:spLocks noGrp="1"/>
          </p:cNvSpPr>
          <p:nvPr>
            <p:ph type="body" idx="1"/>
          </p:nvPr>
        </p:nvSpPr>
        <p:spPr>
          <a:xfrm>
            <a:off x="1524000" y="1828800"/>
            <a:ext cx="9144000" cy="4267200"/>
          </a:xfrm>
          <a:prstGeom prst="rect">
            <a:avLst/>
          </a:prstGeom>
        </p:spPr>
        <p:txBody>
          <a:bodyPr vert="horz" lIns="91440" tIns="45720" rIns="91440" bIns="45720" rtlCol="0">
            <a:normAutofit/>
          </a:bodyPr>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4" name="Дата 3"/>
          <p:cNvSpPr>
            <a:spLocks noGrp="1"/>
          </p:cNvSpPr>
          <p:nvPr>
            <p:ph type="dt" sz="half" idx="2"/>
          </p:nvPr>
        </p:nvSpPr>
        <p:spPr>
          <a:xfrm>
            <a:off x="8610600" y="6362700"/>
            <a:ext cx="990600" cy="257176"/>
          </a:xfrm>
          <a:prstGeom prst="rect">
            <a:avLst/>
          </a:prstGeom>
        </p:spPr>
        <p:txBody>
          <a:bodyPr vert="horz" lIns="91440" tIns="45720" rIns="91440" bIns="45720" rtlCol="0" anchor="ctr"/>
          <a:lstStyle>
            <a:lvl1pPr algn="r" rtl="0">
              <a:defRPr sz="800">
                <a:solidFill>
                  <a:schemeClr val="tx1">
                    <a:lumMod val="85000"/>
                  </a:schemeClr>
                </a:solidFill>
              </a:defRPr>
            </a:lvl1pPr>
          </a:lstStyle>
          <a:p>
            <a:fld id="{EF8CDDE5-FCFD-48E4-8C63-D89CA08A7A47}" type="datetime1">
              <a:rPr lang="ru-RU" smtClean="0"/>
              <a:pPr/>
              <a:t>05.03.2017</a:t>
            </a:fld>
            <a:endParaRPr lang="ru-RU" dirty="0"/>
          </a:p>
        </p:txBody>
      </p:sp>
      <p:sp>
        <p:nvSpPr>
          <p:cNvPr id="5" name="Нижний колонтитул 4"/>
          <p:cNvSpPr>
            <a:spLocks noGrp="1"/>
          </p:cNvSpPr>
          <p:nvPr>
            <p:ph type="ftr" sz="quarter" idx="3"/>
          </p:nvPr>
        </p:nvSpPr>
        <p:spPr>
          <a:xfrm>
            <a:off x="1524000" y="6362700"/>
            <a:ext cx="6881553" cy="257176"/>
          </a:xfrm>
          <a:prstGeom prst="rect">
            <a:avLst/>
          </a:prstGeom>
        </p:spPr>
        <p:txBody>
          <a:bodyPr vert="horz" lIns="91440" tIns="45720" rIns="91440" bIns="45720" rtlCol="0" anchor="ctr"/>
          <a:lstStyle>
            <a:lvl1pPr algn="l" rtl="0">
              <a:defRPr sz="800">
                <a:solidFill>
                  <a:schemeClr val="tx1">
                    <a:lumMod val="85000"/>
                  </a:schemeClr>
                </a:solidFill>
              </a:defRPr>
            </a:lvl1pPr>
          </a:lstStyle>
          <a:p>
            <a:pPr rtl="0"/>
            <a:endParaRPr lang="ru-RU" dirty="0"/>
          </a:p>
        </p:txBody>
      </p:sp>
      <p:sp>
        <p:nvSpPr>
          <p:cNvPr id="6" name="Номер слайда 5"/>
          <p:cNvSpPr>
            <a:spLocks noGrp="1"/>
          </p:cNvSpPr>
          <p:nvPr>
            <p:ph type="sldNum" sz="quarter" idx="4"/>
          </p:nvPr>
        </p:nvSpPr>
        <p:spPr>
          <a:xfrm>
            <a:off x="9829800" y="6362700"/>
            <a:ext cx="838200" cy="257176"/>
          </a:xfrm>
          <a:prstGeom prst="rect">
            <a:avLst/>
          </a:prstGeom>
        </p:spPr>
        <p:txBody>
          <a:bodyPr vert="horz" lIns="91440" tIns="45720" rIns="91440" bIns="45720" rtlCol="0" anchor="ctr"/>
          <a:lstStyle>
            <a:lvl1pPr algn="r" rtl="0">
              <a:defRPr sz="800">
                <a:solidFill>
                  <a:schemeClr val="tx1">
                    <a:lumMod val="85000"/>
                  </a:schemeClr>
                </a:solidFill>
              </a:defRPr>
            </a:lvl1pPr>
          </a:lstStyle>
          <a:p>
            <a:fld id="{E31375A4-56A4-47D6-9801-1991572033F7}" type="slidenum">
              <a:rPr lang="ru-RU" smtClean="0"/>
              <a:pPr/>
              <a:t>‹#›</a:t>
            </a:fld>
            <a:endParaRPr lang="ru-RU" dirty="0"/>
          </a:p>
        </p:txBody>
      </p:sp>
    </p:spTree>
    <p:extLst>
      <p:ext uri="{BB962C8B-B14F-4D97-AF65-F5344CB8AC3E}">
        <p14:creationId xmlns:p14="http://schemas.microsoft.com/office/powerpoint/2010/main" xmlns=""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lumMod val="85000"/>
            </a:schemeClr>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lumMod val="85000"/>
            </a:schemeClr>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lumMod val="85000"/>
            </a:schemeClr>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4pPr>
      <a:lvl5pPr marL="1508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5pPr>
      <a:lvl6pPr marL="17830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0574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317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060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3.xml"/><Relationship Id="rId4" Type="http://schemas.openxmlformats.org/officeDocument/2006/relationships/image" Target="../media/image6.gif"/></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9376" y="3212976"/>
            <a:ext cx="11449272" cy="1656183"/>
          </a:xfrm>
        </p:spPr>
        <p:txBody>
          <a:bodyPr rtlCol="0">
            <a:noAutofit/>
          </a:bodyPr>
          <a:lstStyle/>
          <a:p>
            <a:r>
              <a:rPr lang="ru-RU" sz="2800" dirty="0" smtClean="0"/>
              <a:t>Лекция 4 </a:t>
            </a:r>
            <a:r>
              <a:rPr lang="ru-RU" sz="2800" dirty="0" smtClean="0"/>
              <a:t>СОВРЕМЕННЫЕ СРЕДСТВА И МЕТОДЫ ИЗМЕРЕНИЯ В ГЕОДЕЗИИ. СОСТАВ И СТРУКТУРА АВТОМАТИЗИРОВАННЫХ СИСТЕМ, ОБЕСПЕЧИВАЮЩИХ СБОР И НАКОПЛЕНИЕ ТОПОГРАФО-ГЕОДЕЗИЧЕСКОЙ ИНФОРМАЦИИ. ОТЕЧЕСТВЕННЫЕ И ЗАРУБЕЖНЫЕ АВТОМАТИЗИРОВАННЫЕ СЪЕМОЧНЫЕ СИСТЕМЫ</a:t>
            </a:r>
            <a:endParaRPr lang="ru-RU" sz="2800" dirty="0"/>
          </a:p>
        </p:txBody>
      </p:sp>
      <p:sp>
        <p:nvSpPr>
          <p:cNvPr id="3" name="Подзаголовок 2"/>
          <p:cNvSpPr>
            <a:spLocks noGrp="1"/>
          </p:cNvSpPr>
          <p:nvPr>
            <p:ph type="subTitle" idx="1"/>
          </p:nvPr>
        </p:nvSpPr>
        <p:spPr>
          <a:xfrm>
            <a:off x="1127448" y="5157192"/>
            <a:ext cx="10058400" cy="685800"/>
          </a:xfrm>
        </p:spPr>
        <p:txBody>
          <a:bodyPr rtlCol="0"/>
          <a:lstStyle/>
          <a:p>
            <a:pPr rtl="0"/>
            <a:r>
              <a:rPr lang="ru-RU" dirty="0" smtClean="0"/>
              <a:t>16-МРГ(ГТ)-1,5 </a:t>
            </a:r>
            <a:r>
              <a:rPr lang="ru-RU" dirty="0" err="1" smtClean="0"/>
              <a:t>Кутубаева</a:t>
            </a:r>
            <a:r>
              <a:rPr lang="ru-RU" dirty="0" smtClean="0"/>
              <a:t> А. А.</a:t>
            </a:r>
            <a:endParaRPr lang="ru-RU" dirty="0"/>
          </a:p>
        </p:txBody>
      </p:sp>
    </p:spTree>
    <p:extLst>
      <p:ext uri="{BB962C8B-B14F-4D97-AF65-F5344CB8AC3E}">
        <p14:creationId xmlns:p14="http://schemas.microsoft.com/office/powerpoint/2010/main" xmlns="" val="2424538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2"/>
          <p:cNvSpPr>
            <a:spLocks noGrp="1"/>
          </p:cNvSpPr>
          <p:nvPr>
            <p:ph type="title"/>
          </p:nvPr>
        </p:nvSpPr>
        <p:spPr>
          <a:xfrm>
            <a:off x="335360" y="457200"/>
            <a:ext cx="11377264" cy="667544"/>
          </a:xfrm>
        </p:spPr>
        <p:txBody>
          <a:bodyPr rtlCol="0"/>
          <a:lstStyle/>
          <a:p>
            <a:r>
              <a:rPr lang="ru-RU" b="1" dirty="0" smtClean="0"/>
              <a:t>4.1 Современные средства измерения в геодезии</a:t>
            </a:r>
            <a:endParaRPr lang="ru-RU" dirty="0" smtClean="0"/>
          </a:p>
        </p:txBody>
      </p:sp>
      <p:sp>
        <p:nvSpPr>
          <p:cNvPr id="5" name="Содержимое 4"/>
          <p:cNvSpPr>
            <a:spLocks noGrp="1"/>
          </p:cNvSpPr>
          <p:nvPr>
            <p:ph sz="half" idx="2"/>
          </p:nvPr>
        </p:nvSpPr>
        <p:spPr>
          <a:xfrm>
            <a:off x="6023992" y="1484784"/>
            <a:ext cx="5544616" cy="4611217"/>
          </a:xfrm>
        </p:spPr>
        <p:txBody>
          <a:bodyPr>
            <a:normAutofit/>
          </a:bodyPr>
          <a:lstStyle/>
          <a:p>
            <a:r>
              <a:rPr lang="ru-RU" sz="2400" dirty="0" smtClean="0"/>
              <a:t>Электронный </a:t>
            </a:r>
            <a:r>
              <a:rPr lang="ru-RU" sz="2400" dirty="0" smtClean="0"/>
              <a:t>тахеометр объединяет </a:t>
            </a:r>
            <a:r>
              <a:rPr lang="ru-RU" sz="2400" dirty="0" err="1" smtClean="0"/>
              <a:t>теодолит,светодальномер</a:t>
            </a:r>
            <a:r>
              <a:rPr lang="ru-RU" sz="2400" dirty="0" smtClean="0"/>
              <a:t> и микро-ЭВМ, позволяет выполнять угловые и линейные измерения и осуществлять совместную обработку результатов этих измерений (рисунок 5.1). Ведущие производители электронных тахеометрических систем:</a:t>
            </a:r>
            <a:r>
              <a:rPr lang="ru-RU" sz="2400" b="1" dirty="0" smtClean="0"/>
              <a:t> «</a:t>
            </a:r>
            <a:r>
              <a:rPr lang="ru-RU" sz="2400" dirty="0" err="1" smtClean="0"/>
              <a:t>Spectra</a:t>
            </a:r>
            <a:r>
              <a:rPr lang="ru-RU" sz="2400" dirty="0" smtClean="0"/>
              <a:t> </a:t>
            </a:r>
            <a:r>
              <a:rPr lang="ru-RU" sz="2400" dirty="0" err="1" smtClean="0"/>
              <a:t>Precision</a:t>
            </a:r>
            <a:r>
              <a:rPr lang="ru-RU" sz="2400" dirty="0" smtClean="0"/>
              <a:t>»</a:t>
            </a:r>
            <a:r>
              <a:rPr lang="ru-RU" sz="2400" b="1" dirty="0" smtClean="0"/>
              <a:t> </a:t>
            </a:r>
            <a:r>
              <a:rPr lang="ru-RU" sz="2400" dirty="0" smtClean="0"/>
              <a:t>(Швеция/Германия), «</a:t>
            </a:r>
            <a:r>
              <a:rPr lang="ru-RU" sz="2400" dirty="0" err="1" smtClean="0"/>
              <a:t>Leica</a:t>
            </a:r>
            <a:r>
              <a:rPr lang="ru-RU" sz="2400" dirty="0" smtClean="0"/>
              <a:t>» (Швейцария), «</a:t>
            </a:r>
            <a:r>
              <a:rPr lang="ru-RU" sz="2400" dirty="0" err="1" smtClean="0"/>
              <a:t>Sokkia</a:t>
            </a:r>
            <a:r>
              <a:rPr lang="ru-RU" sz="2400" dirty="0" smtClean="0"/>
              <a:t>», «</a:t>
            </a:r>
            <a:r>
              <a:rPr lang="ru-RU" sz="2400" dirty="0" err="1" smtClean="0"/>
              <a:t>Topcon</a:t>
            </a:r>
            <a:r>
              <a:rPr lang="ru-RU" sz="2400" dirty="0" smtClean="0"/>
              <a:t>», «</a:t>
            </a:r>
            <a:r>
              <a:rPr lang="ru-RU" sz="2400" dirty="0" err="1" smtClean="0"/>
              <a:t>Nikon</a:t>
            </a:r>
            <a:r>
              <a:rPr lang="ru-RU" sz="2400" dirty="0" smtClean="0"/>
              <a:t>», «</a:t>
            </a:r>
            <a:r>
              <a:rPr lang="ru-RU" sz="2400" dirty="0" err="1" smtClean="0"/>
              <a:t>Pentax</a:t>
            </a:r>
            <a:r>
              <a:rPr lang="ru-RU" sz="2400" dirty="0" smtClean="0"/>
              <a:t>» (Япония), «</a:t>
            </a:r>
            <a:r>
              <a:rPr lang="ru-RU" sz="2400" dirty="0" err="1" smtClean="0"/>
              <a:t>Trimble</a:t>
            </a:r>
            <a:r>
              <a:rPr lang="ru-RU" sz="2400" dirty="0" smtClean="0"/>
              <a:t>» (США), «УОМЗ» (Россия).</a:t>
            </a:r>
          </a:p>
          <a:p>
            <a:endParaRPr lang="ru-RU" dirty="0"/>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839416" y="1844824"/>
            <a:ext cx="4787232" cy="3960440"/>
          </a:xfrm>
          <a:prstGeom prst="rect">
            <a:avLst/>
          </a:prstGeom>
          <a:noFill/>
          <a:ln w="9525">
            <a:noFill/>
            <a:miter lim="800000"/>
            <a:headEnd/>
            <a:tailEnd/>
          </a:ln>
        </p:spPr>
      </p:pic>
    </p:spTree>
    <p:extLst>
      <p:ext uri="{BB962C8B-B14F-4D97-AF65-F5344CB8AC3E}">
        <p14:creationId xmlns:p14="http://schemas.microsoft.com/office/powerpoint/2010/main" xmlns="" val="30428263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767408" y="1196752"/>
            <a:ext cx="10873208" cy="3240360"/>
          </a:xfrm>
        </p:spPr>
        <p:txBody>
          <a:bodyPr>
            <a:noAutofit/>
          </a:bodyPr>
          <a:lstStyle/>
          <a:p>
            <a:pPr indent="457200"/>
            <a:r>
              <a:rPr lang="ru-RU" sz="2400" dirty="0" smtClean="0"/>
              <a:t>Электронные тахеометры (ЭТ) делят на ЭТ с визуальным отсчетом углов и ЭТ с электронным отсчетом (</a:t>
            </a:r>
            <a:r>
              <a:rPr lang="ru-RU" sz="2400" dirty="0" err="1" smtClean="0"/>
              <a:t>Total</a:t>
            </a:r>
            <a:r>
              <a:rPr lang="ru-RU" sz="2400" dirty="0" smtClean="0"/>
              <a:t> </a:t>
            </a:r>
            <a:r>
              <a:rPr lang="ru-RU" sz="2400" dirty="0" err="1" smtClean="0"/>
              <a:t>station</a:t>
            </a:r>
            <a:r>
              <a:rPr lang="ru-RU" sz="2400" dirty="0" smtClean="0"/>
              <a:t> – универсальные станции).</a:t>
            </a:r>
            <a:br>
              <a:rPr lang="ru-RU" sz="2400" dirty="0" smtClean="0"/>
            </a:br>
            <a:r>
              <a:rPr lang="ru-RU" sz="2400" dirty="0" smtClean="0"/>
              <a:t>  В </a:t>
            </a:r>
            <a:r>
              <a:rPr lang="ru-RU" sz="2400" dirty="0" smtClean="0"/>
              <a:t>первом случае снимаемые визуально отсчеты по </a:t>
            </a:r>
            <a:r>
              <a:rPr lang="ru-RU" sz="2400" dirty="0" err="1" smtClean="0"/>
              <a:t>шкаловому</a:t>
            </a:r>
            <a:r>
              <a:rPr lang="ru-RU" sz="2400" dirty="0" smtClean="0"/>
              <a:t> микрометру или оптическому микрометру вводят в процессор ручным набором на клавиатуре, а во втором углы в цифровом виде выводятся на табло. Линейные величины выводятся на табло во всех случаях.</a:t>
            </a:r>
            <a:br>
              <a:rPr lang="ru-RU" sz="2400" dirty="0" smtClean="0"/>
            </a:br>
            <a:r>
              <a:rPr lang="ru-RU" sz="2400" dirty="0" smtClean="0"/>
              <a:t>   Автоматическое </a:t>
            </a:r>
            <a:r>
              <a:rPr lang="ru-RU" sz="2400" dirty="0" smtClean="0"/>
              <a:t>считывание углов выполняется путем их перевода в электрические сигналы при помощи аналого-цифровых преобразователей(АЦП). Применяют в основном два вида АЦП – кодовый и инкрементальный</a:t>
            </a:r>
            <a:r>
              <a:rPr lang="ru-RU" sz="2400" i="1" dirty="0" smtClean="0"/>
              <a:t> </a:t>
            </a:r>
            <a:r>
              <a:rPr lang="ru-RU" sz="2400" dirty="0" smtClean="0"/>
              <a:t>(цифровой, </a:t>
            </a:r>
            <a:r>
              <a:rPr lang="ru-RU" sz="2400" dirty="0" err="1" smtClean="0"/>
              <a:t>дигитальный</a:t>
            </a:r>
            <a:r>
              <a:rPr lang="ru-RU" sz="2400" dirty="0" smtClean="0"/>
              <a:t>).</a:t>
            </a:r>
            <a:endParaRPr lang="ru-RU" sz="2000"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3432" y="476672"/>
            <a:ext cx="9721080" cy="1656184"/>
          </a:xfrm>
        </p:spPr>
        <p:txBody>
          <a:bodyPr>
            <a:normAutofit/>
          </a:bodyPr>
          <a:lstStyle/>
          <a:p>
            <a:r>
              <a:rPr lang="ru-RU" sz="3600" dirty="0" smtClean="0"/>
              <a:t>Электронная тахеометрия позволяет решать следующие задачи:</a:t>
            </a:r>
            <a:br>
              <a:rPr lang="ru-RU" sz="3600" dirty="0" smtClean="0"/>
            </a:br>
            <a:endParaRPr lang="ru-RU" sz="3600" dirty="0"/>
          </a:p>
        </p:txBody>
      </p:sp>
      <p:sp>
        <p:nvSpPr>
          <p:cNvPr id="3" name="Текст 2"/>
          <p:cNvSpPr>
            <a:spLocks noGrp="1"/>
          </p:cNvSpPr>
          <p:nvPr>
            <p:ph type="body" idx="1"/>
          </p:nvPr>
        </p:nvSpPr>
        <p:spPr>
          <a:xfrm>
            <a:off x="1199456" y="1844824"/>
            <a:ext cx="9937104" cy="4464496"/>
          </a:xfrm>
        </p:spPr>
        <p:txBody>
          <a:bodyPr>
            <a:normAutofit/>
          </a:bodyPr>
          <a:lstStyle/>
          <a:p>
            <a:r>
              <a:rPr lang="ru-RU" sz="2400" dirty="0" smtClean="0"/>
              <a:t>1</a:t>
            </a:r>
            <a:r>
              <a:rPr lang="ru-RU" sz="2400" dirty="0" smtClean="0"/>
              <a:t>) сгущение геодезической сети методом полигонометрии;</a:t>
            </a:r>
          </a:p>
          <a:p>
            <a:r>
              <a:rPr lang="ru-RU" sz="2400" dirty="0" smtClean="0"/>
              <a:t>2) измерение сторон в </a:t>
            </a:r>
            <a:r>
              <a:rPr lang="ru-RU" sz="2400" dirty="0" err="1" smtClean="0"/>
              <a:t>трилатерации</a:t>
            </a:r>
            <a:r>
              <a:rPr lang="ru-RU" sz="2400" dirty="0" smtClean="0"/>
              <a:t>;</a:t>
            </a:r>
          </a:p>
          <a:p>
            <a:r>
              <a:rPr lang="ru-RU" sz="2400" dirty="0" smtClean="0"/>
              <a:t>3) создание планово-высотного обоснования;</a:t>
            </a:r>
          </a:p>
          <a:p>
            <a:r>
              <a:rPr lang="ru-RU" sz="2400" dirty="0" smtClean="0"/>
              <a:t>4) привязка снимков;</a:t>
            </a:r>
          </a:p>
          <a:p>
            <a:r>
              <a:rPr lang="ru-RU" sz="2400" dirty="0" smtClean="0"/>
              <a:t>5) топографическая крупномасштабная съемка местности;</a:t>
            </a:r>
          </a:p>
          <a:p>
            <a:r>
              <a:rPr lang="ru-RU" sz="2400" dirty="0" smtClean="0"/>
              <a:t>6) геодезические работы при инженерно-геодезических изысканиях;</a:t>
            </a:r>
          </a:p>
          <a:p>
            <a:r>
              <a:rPr lang="ru-RU" sz="2400" dirty="0" smtClean="0"/>
              <a:t>7) геодезическое обеспечение монтажных работ при строительстве зданий и инженерных сооружений;</a:t>
            </a:r>
          </a:p>
          <a:p>
            <a:r>
              <a:rPr lang="ru-RU" sz="2400" dirty="0" smtClean="0"/>
              <a:t>8) геодезические работы на строительных площадках и многие другие задачи геодезии, земельного и городского кадастра и т. п.</a:t>
            </a:r>
          </a:p>
          <a:p>
            <a:endParaRPr lang="ru-RU"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9376" y="332656"/>
            <a:ext cx="11377264" cy="6192688"/>
          </a:xfrm>
        </p:spPr>
        <p:txBody>
          <a:bodyPr>
            <a:noAutofit/>
          </a:bodyPr>
          <a:lstStyle/>
          <a:p>
            <a:r>
              <a:rPr lang="ru-RU" sz="3200" b="1" dirty="0" smtClean="0"/>
              <a:t>Электронно-блочная тахеометрия </a:t>
            </a:r>
            <a:r>
              <a:rPr lang="ru-RU" sz="3200" dirty="0" smtClean="0"/>
              <a:t>может быть реализована в нескольких вариантах: последовательно расположенными станциями (последовательная тахеометрия), свободными станциями (</a:t>
            </a:r>
            <a:r>
              <a:rPr lang="ru-RU" sz="3200" dirty="0" err="1" smtClean="0"/>
              <a:t>кусочная</a:t>
            </a:r>
            <a:r>
              <a:rPr lang="ru-RU" sz="3200" dirty="0" smtClean="0"/>
              <a:t> тахеометрия) и их комбинацией. В любом случае связь между блоками обеспечивается наличием связующих точек</a:t>
            </a:r>
            <a:r>
              <a:rPr lang="ru-RU" sz="3200" dirty="0" smtClean="0"/>
              <a:t>.</a:t>
            </a:r>
            <a:br>
              <a:rPr lang="ru-RU" sz="3200" dirty="0" smtClean="0"/>
            </a:br>
            <a:r>
              <a:rPr lang="ru-RU" sz="2800" dirty="0" smtClean="0"/>
              <a:t>Отличием данного метода является то, что необязательна видимость между смежными съемочными станциями, на которых устанавливается электронный тахеометр. Связь между соседними блоками осуществляется только наличием двух связующих точек на каждой из смежных сторон блоков.</a:t>
            </a:r>
            <a:br>
              <a:rPr lang="ru-RU" sz="2800" dirty="0" smtClean="0"/>
            </a:br>
            <a:r>
              <a:rPr lang="ru-RU" sz="2800" dirty="0" smtClean="0"/>
              <a:t/>
            </a:r>
            <a:br>
              <a:rPr lang="ru-RU" sz="2800" dirty="0" smtClean="0"/>
            </a:br>
            <a:endParaRPr lang="ru-RU" sz="2800"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199456" y="260648"/>
            <a:ext cx="9505056" cy="1730896"/>
          </a:xfrm>
        </p:spPr>
        <p:txBody>
          <a:bodyPr/>
          <a:lstStyle/>
          <a:p>
            <a:pPr algn="ctr"/>
            <a:r>
              <a:rPr lang="ru-RU" sz="2800" b="1" dirty="0" smtClean="0"/>
              <a:t>Пример построения схемы свободной тахеометрии</a:t>
            </a:r>
          </a:p>
          <a:p>
            <a:endParaRPr lang="ru-RU" dirty="0"/>
          </a:p>
        </p:txBody>
      </p:sp>
      <p:pic>
        <p:nvPicPr>
          <p:cNvPr id="4" name="Рисунок 3" descr="http://www.studfiles.ru/html/2706/957/html_SSm32lXA6N.H8la/htmlconvd-dWAgr0_html_m4f031a75.gif"/>
          <p:cNvPicPr/>
          <p:nvPr/>
        </p:nvPicPr>
        <p:blipFill>
          <a:blip r:embed="rId2" cstate="print"/>
          <a:srcRect/>
          <a:stretch>
            <a:fillRect/>
          </a:stretch>
        </p:blipFill>
        <p:spPr bwMode="auto">
          <a:xfrm>
            <a:off x="3359696" y="1412776"/>
            <a:ext cx="5688632" cy="36004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7488" y="332656"/>
            <a:ext cx="9144000" cy="1240160"/>
          </a:xfrm>
        </p:spPr>
        <p:txBody>
          <a:bodyPr>
            <a:normAutofit/>
          </a:bodyPr>
          <a:lstStyle/>
          <a:p>
            <a:r>
              <a:rPr lang="ru-RU" sz="3600" dirty="0" smtClean="0"/>
              <a:t>Схемы последовательной электронно-блочной тахеометрии</a:t>
            </a:r>
            <a:endParaRPr lang="ru-RU" sz="3600" dirty="0"/>
          </a:p>
        </p:txBody>
      </p:sp>
      <p:pic>
        <p:nvPicPr>
          <p:cNvPr id="4" name="Рисунок 3" descr="http://www.studfiles.ru/html/2706/957/html_SSm32lXA6N.H8la/htmlconvd-dWAgr0_html_57e25aef.gif"/>
          <p:cNvPicPr/>
          <p:nvPr/>
        </p:nvPicPr>
        <p:blipFill>
          <a:blip r:embed="rId2" cstate="print"/>
          <a:srcRect/>
          <a:stretch>
            <a:fillRect/>
          </a:stretch>
        </p:blipFill>
        <p:spPr bwMode="auto">
          <a:xfrm>
            <a:off x="1775520" y="1772816"/>
            <a:ext cx="4320480" cy="2520280"/>
          </a:xfrm>
          <a:prstGeom prst="rect">
            <a:avLst/>
          </a:prstGeom>
          <a:noFill/>
          <a:ln w="9525">
            <a:noFill/>
            <a:miter lim="800000"/>
            <a:headEnd/>
            <a:tailEnd/>
          </a:ln>
        </p:spPr>
      </p:pic>
      <p:pic>
        <p:nvPicPr>
          <p:cNvPr id="5" name="Рисунок 4" descr="http://www.studfiles.ru/html/2706/957/html_SSm32lXA6N.H8la/htmlconvd-dWAgr0_html_5b11b30b.gif"/>
          <p:cNvPicPr/>
          <p:nvPr/>
        </p:nvPicPr>
        <p:blipFill>
          <a:blip r:embed="rId3" cstate="print"/>
          <a:srcRect/>
          <a:stretch>
            <a:fillRect/>
          </a:stretch>
        </p:blipFill>
        <p:spPr bwMode="auto">
          <a:xfrm>
            <a:off x="6096000" y="1772816"/>
            <a:ext cx="4230216" cy="2520280"/>
          </a:xfrm>
          <a:prstGeom prst="rect">
            <a:avLst/>
          </a:prstGeom>
          <a:noFill/>
          <a:ln w="9525">
            <a:noFill/>
            <a:miter lim="800000"/>
            <a:headEnd/>
            <a:tailEnd/>
          </a:ln>
        </p:spPr>
      </p:pic>
      <p:pic>
        <p:nvPicPr>
          <p:cNvPr id="6" name="Рисунок 5" descr="http://www.studfiles.ru/html/2706/957/html_SSm32lXA6N.H8la/htmlconvd-dWAgr0_html_m5ead0680.gif"/>
          <p:cNvPicPr/>
          <p:nvPr/>
        </p:nvPicPr>
        <p:blipFill>
          <a:blip r:embed="rId4" cstate="print"/>
          <a:srcRect/>
          <a:stretch>
            <a:fillRect/>
          </a:stretch>
        </p:blipFill>
        <p:spPr bwMode="auto">
          <a:xfrm>
            <a:off x="4367808" y="4293096"/>
            <a:ext cx="4104456" cy="216024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1424" y="188640"/>
            <a:ext cx="10369152" cy="2880320"/>
          </a:xfrm>
        </p:spPr>
        <p:txBody>
          <a:bodyPr>
            <a:normAutofit/>
          </a:bodyPr>
          <a:lstStyle/>
          <a:p>
            <a:r>
              <a:rPr lang="ru-RU" sz="2800" dirty="0" smtClean="0"/>
              <a:t>Особенность </a:t>
            </a:r>
            <a:r>
              <a:rPr lang="ru-RU" sz="2800" dirty="0" smtClean="0"/>
              <a:t>электронно-блочной тахеометрии является то, что в ходовой линии (за ходовую линию принимается линия, </a:t>
            </a:r>
            <a:r>
              <a:rPr lang="ru-RU" sz="2800" dirty="0" smtClean="0"/>
              <a:t>проложенная между </a:t>
            </a:r>
            <a:r>
              <a:rPr lang="ru-RU" sz="2800" dirty="0" smtClean="0"/>
              <a:t>опорными геодезическими пунктами и всеми станциями) для каждой стороны известны приращения координат, а горизонтальные углы – только на станциях стояния инструмента </a:t>
            </a:r>
            <a:endParaRPr lang="ru-RU" sz="2800" dirty="0"/>
          </a:p>
        </p:txBody>
      </p:sp>
      <p:pic>
        <p:nvPicPr>
          <p:cNvPr id="4" name="Рисунок 3" descr="http://www.studfiles.ru/html/2706/957/html_SSm32lXA6N.H8la/htmlconvd-dWAgr0_html_m1fca1faa.gif"/>
          <p:cNvPicPr/>
          <p:nvPr/>
        </p:nvPicPr>
        <p:blipFill>
          <a:blip r:embed="rId2" cstate="print"/>
          <a:srcRect b="13439"/>
          <a:stretch>
            <a:fillRect/>
          </a:stretch>
        </p:blipFill>
        <p:spPr bwMode="auto">
          <a:xfrm>
            <a:off x="2927648" y="3212976"/>
            <a:ext cx="6696744" cy="3456384"/>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1504" y="332656"/>
            <a:ext cx="9001000" cy="1591072"/>
          </a:xfrm>
        </p:spPr>
        <p:txBody>
          <a:bodyPr rtlCol="0">
            <a:normAutofit/>
          </a:bodyPr>
          <a:lstStyle/>
          <a:p>
            <a:pPr algn="ctr"/>
            <a:r>
              <a:rPr lang="ru-RU" sz="4000" dirty="0" smtClean="0"/>
              <a:t>Схемы съемки пикетов при электронно-блочной тахеометрии</a:t>
            </a:r>
            <a:endParaRPr lang="ru-RU" sz="4000" dirty="0"/>
          </a:p>
        </p:txBody>
      </p:sp>
      <p:sp>
        <p:nvSpPr>
          <p:cNvPr id="3" name="Текст 2"/>
          <p:cNvSpPr>
            <a:spLocks noGrp="1"/>
          </p:cNvSpPr>
          <p:nvPr>
            <p:ph type="body" idx="1"/>
          </p:nvPr>
        </p:nvSpPr>
        <p:spPr>
          <a:xfrm>
            <a:off x="1703512" y="4437112"/>
            <a:ext cx="9144000" cy="1506537"/>
          </a:xfrm>
        </p:spPr>
        <p:txBody>
          <a:bodyPr rtlCol="0">
            <a:normAutofit/>
          </a:bodyPr>
          <a:lstStyle/>
          <a:p>
            <a:r>
              <a:rPr lang="ru-RU" sz="2400" i="1" dirty="0" smtClean="0"/>
              <a:t>а</a:t>
            </a:r>
            <a:r>
              <a:rPr lang="ru-RU" sz="2400" dirty="0" smtClean="0"/>
              <a:t>– по </a:t>
            </a:r>
            <a:r>
              <a:rPr lang="ru-RU" sz="2400" dirty="0" err="1" smtClean="0"/>
              <a:t>радиусу;</a:t>
            </a:r>
            <a:r>
              <a:rPr lang="ru-RU" sz="2400" i="1" dirty="0" err="1" smtClean="0"/>
              <a:t>б</a:t>
            </a:r>
            <a:r>
              <a:rPr lang="ru-RU" sz="2400" dirty="0" smtClean="0"/>
              <a:t>– </a:t>
            </a:r>
            <a:r>
              <a:rPr lang="ru-RU" sz="2400" dirty="0" err="1" smtClean="0"/>
              <a:t>по</a:t>
            </a:r>
            <a:r>
              <a:rPr lang="ru-RU" sz="2400" dirty="0" smtClean="0"/>
              <a:t> </a:t>
            </a:r>
            <a:r>
              <a:rPr lang="ru-RU" sz="2400" dirty="0" err="1" smtClean="0"/>
              <a:t>спирали;</a:t>
            </a:r>
            <a:r>
              <a:rPr lang="ru-RU" sz="2400" i="1" dirty="0" err="1" smtClean="0"/>
              <a:t>в</a:t>
            </a:r>
            <a:r>
              <a:rPr lang="ru-RU" sz="2400" dirty="0" smtClean="0"/>
              <a:t>– лучевой</a:t>
            </a:r>
            <a:r>
              <a:rPr lang="ru-RU" sz="2400" dirty="0" smtClean="0"/>
              <a:t>; </a:t>
            </a:r>
            <a:r>
              <a:rPr lang="ru-RU" sz="2400" i="1" dirty="0" smtClean="0"/>
              <a:t>г</a:t>
            </a:r>
            <a:r>
              <a:rPr lang="ru-RU" sz="2400" dirty="0" smtClean="0"/>
              <a:t>– зигзагом</a:t>
            </a:r>
          </a:p>
          <a:p>
            <a:pPr rtl="0"/>
            <a:endParaRPr lang="ru-RU" sz="2400" dirty="0"/>
          </a:p>
        </p:txBody>
      </p:sp>
      <p:pic>
        <p:nvPicPr>
          <p:cNvPr id="10241" name="Picture 1"/>
          <p:cNvPicPr>
            <a:picLocks noChangeAspect="1" noChangeArrowheads="1"/>
          </p:cNvPicPr>
          <p:nvPr/>
        </p:nvPicPr>
        <p:blipFill>
          <a:blip r:embed="rId2" cstate="print"/>
          <a:srcRect/>
          <a:stretch>
            <a:fillRect/>
          </a:stretch>
        </p:blipFill>
        <p:spPr bwMode="auto">
          <a:xfrm>
            <a:off x="1703512" y="2132856"/>
            <a:ext cx="8928992" cy="1998393"/>
          </a:xfrm>
          <a:prstGeom prst="rect">
            <a:avLst/>
          </a:prstGeom>
          <a:noFill/>
          <a:ln w="9525">
            <a:noFill/>
            <a:miter lim="800000"/>
            <a:headEnd/>
            <a:tailEnd/>
          </a:ln>
        </p:spPr>
      </p:pic>
    </p:spTree>
    <p:extLst>
      <p:ext uri="{BB962C8B-B14F-4D97-AF65-F5344CB8AC3E}">
        <p14:creationId xmlns:p14="http://schemas.microsoft.com/office/powerpoint/2010/main" xmlns="" val="34444352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551384" y="188640"/>
            <a:ext cx="11377264" cy="3312368"/>
          </a:xfrm>
        </p:spPr>
        <p:txBody>
          <a:bodyPr>
            <a:noAutofit/>
          </a:bodyPr>
          <a:lstStyle/>
          <a:p>
            <a:pPr indent="457200"/>
            <a:r>
              <a:rPr lang="ru-RU" sz="2200" dirty="0" smtClean="0">
                <a:solidFill>
                  <a:schemeClr val="tx1"/>
                </a:solidFill>
                <a:latin typeface="Times New Roman" pitchFamily="18" charset="0"/>
                <a:cs typeface="Times New Roman" pitchFamily="18" charset="0"/>
              </a:rPr>
              <a:t>Последними разработками в области электронной тахеометрии являются комплексы, в которых электронный тахеометр и спутниковый (GNSS) приемник объединены в одну систему, </a:t>
            </a:r>
            <a:r>
              <a:rPr lang="ru-RU" sz="2200" dirty="0" smtClean="0">
                <a:solidFill>
                  <a:schemeClr val="tx1"/>
                </a:solidFill>
                <a:latin typeface="Times New Roman" pitchFamily="18" charset="0"/>
                <a:cs typeface="Times New Roman" pitchFamily="18" charset="0"/>
              </a:rPr>
              <a:t>например </a:t>
            </a:r>
            <a:r>
              <a:rPr lang="ru-RU" sz="2200" i="1" dirty="0" err="1" smtClean="0">
                <a:solidFill>
                  <a:schemeClr val="tx1"/>
                </a:solidFill>
                <a:latin typeface="Times New Roman" pitchFamily="18" charset="0"/>
                <a:cs typeface="Times New Roman" pitchFamily="18" charset="0"/>
              </a:rPr>
              <a:t>SmartStation</a:t>
            </a:r>
            <a:r>
              <a:rPr lang="ru-RU" sz="2200" dirty="0" err="1" smtClean="0">
                <a:solidFill>
                  <a:schemeClr val="tx1"/>
                </a:solidFill>
                <a:latin typeface="Times New Roman" pitchFamily="18" charset="0"/>
                <a:cs typeface="Times New Roman" pitchFamily="18" charset="0"/>
              </a:rPr>
              <a:t>компании</a:t>
            </a:r>
            <a:r>
              <a:rPr lang="ru-RU" sz="2200" dirty="0" smtClean="0">
                <a:solidFill>
                  <a:schemeClr val="tx1"/>
                </a:solidFill>
                <a:latin typeface="Times New Roman" pitchFamily="18" charset="0"/>
                <a:cs typeface="Times New Roman" pitchFamily="18" charset="0"/>
              </a:rPr>
              <a:t> </a:t>
            </a:r>
            <a:r>
              <a:rPr lang="ru-RU" sz="2200" dirty="0" smtClean="0">
                <a:solidFill>
                  <a:schemeClr val="tx1"/>
                </a:solidFill>
                <a:latin typeface="Times New Roman" pitchFamily="18" charset="0"/>
                <a:cs typeface="Times New Roman" pitchFamily="18" charset="0"/>
              </a:rPr>
              <a:t>«</a:t>
            </a:r>
            <a:r>
              <a:rPr lang="ru-RU" sz="2200" dirty="0" err="1" smtClean="0">
                <a:solidFill>
                  <a:schemeClr val="tx1"/>
                </a:solidFill>
                <a:latin typeface="Times New Roman" pitchFamily="18" charset="0"/>
                <a:cs typeface="Times New Roman" pitchFamily="18" charset="0"/>
              </a:rPr>
              <a:t>Leica</a:t>
            </a:r>
            <a:r>
              <a:rPr lang="ru-RU" sz="2200" dirty="0" smtClean="0">
                <a:solidFill>
                  <a:schemeClr val="tx1"/>
                </a:solidFill>
                <a:latin typeface="Times New Roman" pitchFamily="18" charset="0"/>
                <a:cs typeface="Times New Roman" pitchFamily="18" charset="0"/>
              </a:rPr>
              <a:t>» (рисунок </a:t>
            </a:r>
            <a:r>
              <a:rPr lang="kk-KZ" sz="2200" dirty="0" smtClean="0">
                <a:solidFill>
                  <a:schemeClr val="tx1"/>
                </a:solidFill>
                <a:latin typeface="Times New Roman" pitchFamily="18" charset="0"/>
                <a:cs typeface="Times New Roman" pitchFamily="18" charset="0"/>
              </a:rPr>
              <a:t>4</a:t>
            </a:r>
            <a:r>
              <a:rPr lang="ru-RU" sz="2200" dirty="0" smtClean="0">
                <a:solidFill>
                  <a:schemeClr val="tx1"/>
                </a:solidFill>
                <a:latin typeface="Times New Roman" pitchFamily="18" charset="0"/>
                <a:cs typeface="Times New Roman" pitchFamily="18" charset="0"/>
              </a:rPr>
              <a:t>.9). Преимуществом данной системы является то, что при съемке нет необходимости в наличии опорного обоснования, прокладки длинных ходов и выполнении обратных </a:t>
            </a:r>
            <a:r>
              <a:rPr lang="ru-RU" sz="2200" dirty="0" smtClean="0">
                <a:solidFill>
                  <a:schemeClr val="tx1"/>
                </a:solidFill>
                <a:latin typeface="Times New Roman" pitchFamily="18" charset="0"/>
                <a:cs typeface="Times New Roman" pitchFamily="18" charset="0"/>
              </a:rPr>
              <a:t>засечек.</a:t>
            </a:r>
            <a:br>
              <a:rPr lang="ru-RU" sz="2200" dirty="0" smtClean="0">
                <a:solidFill>
                  <a:schemeClr val="tx1"/>
                </a:solidFill>
                <a:latin typeface="Times New Roman" pitchFamily="18" charset="0"/>
                <a:cs typeface="Times New Roman" pitchFamily="18" charset="0"/>
              </a:rPr>
            </a:br>
            <a:r>
              <a:rPr lang="ru-RU" sz="2200" dirty="0" smtClean="0">
                <a:solidFill>
                  <a:schemeClr val="tx1"/>
                </a:solidFill>
                <a:latin typeface="Times New Roman" pitchFamily="18" charset="0"/>
                <a:cs typeface="Times New Roman" pitchFamily="18" charset="0"/>
              </a:rPr>
              <a:t>        </a:t>
            </a:r>
            <a:r>
              <a:rPr lang="ru-RU" sz="2200" i="1" dirty="0" err="1" smtClean="0">
                <a:solidFill>
                  <a:schemeClr val="tx1"/>
                </a:solidFill>
                <a:latin typeface="Times New Roman" pitchFamily="18" charset="0"/>
                <a:cs typeface="Times New Roman" pitchFamily="18" charset="0"/>
              </a:rPr>
              <a:t>SmartStation</a:t>
            </a:r>
            <a:r>
              <a:rPr lang="ru-RU" sz="2200" i="1" dirty="0" smtClean="0">
                <a:solidFill>
                  <a:schemeClr val="tx1"/>
                </a:solidFill>
                <a:latin typeface="Times New Roman" pitchFamily="18" charset="0"/>
                <a:cs typeface="Times New Roman" pitchFamily="18" charset="0"/>
              </a:rPr>
              <a:t> </a:t>
            </a:r>
            <a:r>
              <a:rPr lang="ru-RU" sz="2200" dirty="0" smtClean="0">
                <a:solidFill>
                  <a:schemeClr val="tx1"/>
                </a:solidFill>
                <a:latin typeface="Times New Roman" pitchFamily="18" charset="0"/>
                <a:cs typeface="Times New Roman" pitchFamily="18" charset="0"/>
              </a:rPr>
              <a:t>устанавливается </a:t>
            </a:r>
            <a:r>
              <a:rPr lang="ru-RU" sz="2200" dirty="0" smtClean="0">
                <a:solidFill>
                  <a:schemeClr val="tx1"/>
                </a:solidFill>
                <a:latin typeface="Times New Roman" pitchFamily="18" charset="0"/>
                <a:cs typeface="Times New Roman" pitchFamily="18" charset="0"/>
              </a:rPr>
              <a:t>там, где удобно, GNSS-приемник определит местоположение и можно начинать съемку тахеометром. Полная совместимость с GPS предоставляет новые возможности при выполнении съемок. Съемка легче, быстрее и с меньшим количеством перестановок.</a:t>
            </a:r>
            <a:r>
              <a:rPr lang="ru-RU" sz="2200" dirty="0" smtClean="0"/>
              <a:t/>
            </a:r>
            <a:br>
              <a:rPr lang="ru-RU" sz="2200" dirty="0" smtClean="0"/>
            </a:br>
            <a:endParaRPr lang="ru-RU" sz="2200" dirty="0"/>
          </a:p>
        </p:txBody>
      </p:sp>
      <p:pic>
        <p:nvPicPr>
          <p:cNvPr id="9" name="Содержимое 8" descr="http://www.studfiles.ru/html/2706/957/html_SSm32lXA6N.H8la/htmlconvd-dWAgr0_html_5e512caf.jpg"/>
          <p:cNvPicPr>
            <a:picLocks noGrp="1"/>
          </p:cNvPicPr>
          <p:nvPr>
            <p:ph idx="1"/>
          </p:nvPr>
        </p:nvPicPr>
        <p:blipFill>
          <a:blip r:embed="rId2" cstate="print"/>
          <a:srcRect/>
          <a:stretch>
            <a:fillRect/>
          </a:stretch>
        </p:blipFill>
        <p:spPr bwMode="auto">
          <a:xfrm>
            <a:off x="2207568" y="3429000"/>
            <a:ext cx="7639812" cy="2816352"/>
          </a:xfrm>
          <a:prstGeom prst="rect">
            <a:avLst/>
          </a:prstGeom>
          <a:noFill/>
          <a:ln w="9525">
            <a:noFill/>
            <a:miter lim="800000"/>
            <a:headEnd/>
            <a:tailEnd/>
          </a:ln>
        </p:spPr>
      </p:pic>
    </p:spTree>
    <p:extLst>
      <p:ext uri="{BB962C8B-B14F-4D97-AF65-F5344CB8AC3E}">
        <p14:creationId xmlns:p14="http://schemas.microsoft.com/office/powerpoint/2010/main" xmlns="" val="14758423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457200"/>
            <a:ext cx="10044608" cy="1143000"/>
          </a:xfrm>
        </p:spPr>
        <p:txBody>
          <a:bodyPr>
            <a:normAutofit fontScale="90000"/>
          </a:bodyPr>
          <a:lstStyle/>
          <a:p>
            <a:r>
              <a:rPr lang="kk-KZ" b="1" dirty="0" smtClean="0"/>
              <a:t>4.2 </a:t>
            </a:r>
            <a:r>
              <a:rPr lang="ru-RU" b="1" dirty="0" smtClean="0"/>
              <a:t>Современные методы измерения в </a:t>
            </a:r>
            <a:r>
              <a:rPr lang="kk-KZ" b="1" dirty="0" smtClean="0"/>
              <a:t>геодезии</a:t>
            </a:r>
            <a:r>
              <a:rPr lang="ru-RU" dirty="0" smtClean="0"/>
              <a:t/>
            </a:r>
            <a:br>
              <a:rPr lang="ru-RU" dirty="0" smtClean="0"/>
            </a:br>
            <a:endParaRPr lang="ru-RU" dirty="0"/>
          </a:p>
        </p:txBody>
      </p:sp>
      <p:sp>
        <p:nvSpPr>
          <p:cNvPr id="3" name="Содержимое 2"/>
          <p:cNvSpPr>
            <a:spLocks noGrp="1"/>
          </p:cNvSpPr>
          <p:nvPr>
            <p:ph idx="1"/>
          </p:nvPr>
        </p:nvSpPr>
        <p:spPr>
          <a:xfrm>
            <a:off x="1524000" y="1340768"/>
            <a:ext cx="9684568" cy="4755232"/>
          </a:xfrm>
        </p:spPr>
        <p:txBody>
          <a:bodyPr/>
          <a:lstStyle/>
          <a:p>
            <a:pPr>
              <a:buNone/>
            </a:pPr>
            <a:r>
              <a:rPr lang="ru-RU" sz="2800" dirty="0" smtClean="0"/>
              <a:t>По своему назначению геодезические измерения бывают:</a:t>
            </a:r>
          </a:p>
          <a:p>
            <a:pPr lvl="0"/>
            <a:r>
              <a:rPr lang="ru-RU" sz="2800" dirty="0" smtClean="0"/>
              <a:t>угловые;</a:t>
            </a:r>
          </a:p>
          <a:p>
            <a:pPr lvl="0"/>
            <a:r>
              <a:rPr lang="ru-RU" sz="2800" dirty="0" smtClean="0"/>
              <a:t>линейные;</a:t>
            </a:r>
          </a:p>
          <a:p>
            <a:pPr lvl="0"/>
            <a:r>
              <a:rPr lang="ru-RU" sz="2800" dirty="0" smtClean="0"/>
              <a:t>нивелирные (измеряются высоты или превышения);</a:t>
            </a:r>
          </a:p>
          <a:p>
            <a:pPr lvl="0"/>
            <a:r>
              <a:rPr lang="ru-RU" sz="2800" dirty="0" smtClean="0"/>
              <a:t>координатные (измеряются координаты или их приращения);</a:t>
            </a:r>
          </a:p>
          <a:p>
            <a:pPr lvl="0"/>
            <a:r>
              <a:rPr lang="ru-RU" sz="2800" dirty="0" smtClean="0"/>
              <a:t>гравиметрические (измеряют ускорения силы тяжести).</a:t>
            </a:r>
          </a:p>
          <a:p>
            <a:endParaRPr lang="ru-RU"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1424" y="332656"/>
            <a:ext cx="10369152" cy="1152128"/>
          </a:xfrm>
        </p:spPr>
        <p:txBody>
          <a:bodyPr/>
          <a:lstStyle/>
          <a:p>
            <a:r>
              <a:rPr lang="ru-RU" dirty="0" smtClean="0"/>
              <a:t>Технологические </a:t>
            </a:r>
            <a:r>
              <a:rPr lang="ru-RU" dirty="0" smtClean="0"/>
              <a:t>процессы топографо-геодезических </a:t>
            </a:r>
            <a:r>
              <a:rPr lang="ru-RU" dirty="0" smtClean="0"/>
              <a:t>работ:</a:t>
            </a:r>
            <a:endParaRPr lang="ru-RU" dirty="0"/>
          </a:p>
        </p:txBody>
      </p:sp>
      <p:sp>
        <p:nvSpPr>
          <p:cNvPr id="3" name="Содержимое 2"/>
          <p:cNvSpPr>
            <a:spLocks noGrp="1"/>
          </p:cNvSpPr>
          <p:nvPr>
            <p:ph idx="1"/>
          </p:nvPr>
        </p:nvSpPr>
        <p:spPr>
          <a:xfrm>
            <a:off x="1055440" y="1828800"/>
            <a:ext cx="9612560" cy="4624536"/>
          </a:xfrm>
        </p:spPr>
        <p:txBody>
          <a:bodyPr>
            <a:normAutofit fontScale="77500" lnSpcReduction="20000"/>
          </a:bodyPr>
          <a:lstStyle/>
          <a:p>
            <a:pPr lvl="0"/>
            <a:r>
              <a:rPr lang="ru-RU" sz="2900" dirty="0" smtClean="0"/>
              <a:t>топографическая </a:t>
            </a:r>
            <a:r>
              <a:rPr lang="ru-RU" sz="2900" dirty="0" smtClean="0"/>
              <a:t>съёмка</a:t>
            </a:r>
          </a:p>
          <a:p>
            <a:pPr lvl="0"/>
            <a:r>
              <a:rPr lang="ru-RU" sz="2900" dirty="0" smtClean="0"/>
              <a:t>разбивочные работы</a:t>
            </a:r>
          </a:p>
          <a:p>
            <a:pPr lvl="0"/>
            <a:r>
              <a:rPr lang="ru-RU" sz="2900" dirty="0" smtClean="0"/>
              <a:t>определение деформаций зданий, сооружений, земной коры</a:t>
            </a:r>
          </a:p>
          <a:p>
            <a:pPr lvl="0"/>
            <a:r>
              <a:rPr lang="ru-RU" sz="2900" dirty="0" smtClean="0"/>
              <a:t>триангуляция</a:t>
            </a:r>
          </a:p>
          <a:p>
            <a:pPr lvl="0"/>
            <a:r>
              <a:rPr lang="ru-RU" sz="2900" dirty="0" err="1" smtClean="0"/>
              <a:t>трилатерация</a:t>
            </a:r>
            <a:endParaRPr lang="ru-RU" sz="2900" dirty="0" smtClean="0"/>
          </a:p>
          <a:p>
            <a:pPr lvl="0"/>
            <a:r>
              <a:rPr lang="ru-RU" sz="2900" dirty="0" smtClean="0"/>
              <a:t>полигонометрия</a:t>
            </a:r>
          </a:p>
          <a:p>
            <a:pPr lvl="0"/>
            <a:r>
              <a:rPr lang="ru-RU" sz="2900" dirty="0" smtClean="0"/>
              <a:t>спутниковые измерения</a:t>
            </a:r>
          </a:p>
          <a:p>
            <a:pPr lvl="0"/>
            <a:r>
              <a:rPr lang="ru-RU" sz="2900" dirty="0" smtClean="0"/>
              <a:t>астрономические определения</a:t>
            </a:r>
          </a:p>
          <a:p>
            <a:pPr lvl="0"/>
            <a:r>
              <a:rPr lang="ru-RU" sz="2900" dirty="0" smtClean="0"/>
              <a:t>гравиметрические работы</a:t>
            </a:r>
          </a:p>
          <a:p>
            <a:pPr lvl="0"/>
            <a:r>
              <a:rPr lang="ru-RU" sz="2900" dirty="0" smtClean="0"/>
              <a:t>створные измерения</a:t>
            </a:r>
          </a:p>
          <a:p>
            <a:endParaRPr lang="ru-RU"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457200"/>
            <a:ext cx="9900592" cy="1603648"/>
          </a:xfrm>
        </p:spPr>
        <p:txBody>
          <a:bodyPr>
            <a:normAutofit fontScale="90000"/>
          </a:bodyPr>
          <a:lstStyle/>
          <a:p>
            <a:r>
              <a:rPr lang="ru-RU" dirty="0" smtClean="0"/>
              <a:t>В зависимости от типов используемых средств геодезические измерения делят на три группы:</a:t>
            </a:r>
            <a:br>
              <a:rPr lang="ru-RU" dirty="0" smtClean="0"/>
            </a:br>
            <a:endParaRPr lang="ru-RU" dirty="0"/>
          </a:p>
        </p:txBody>
      </p:sp>
      <p:sp>
        <p:nvSpPr>
          <p:cNvPr id="3" name="Содержимое 2"/>
          <p:cNvSpPr>
            <a:spLocks noGrp="1"/>
          </p:cNvSpPr>
          <p:nvPr>
            <p:ph idx="1"/>
          </p:nvPr>
        </p:nvSpPr>
        <p:spPr>
          <a:xfrm>
            <a:off x="479376" y="1828800"/>
            <a:ext cx="5904656" cy="4267200"/>
          </a:xfrm>
        </p:spPr>
        <p:txBody>
          <a:bodyPr/>
          <a:lstStyle/>
          <a:p>
            <a:pPr lvl="0"/>
            <a:r>
              <a:rPr lang="ru-RU" sz="3600" dirty="0" smtClean="0"/>
              <a:t>высокоточные</a:t>
            </a:r>
          </a:p>
          <a:p>
            <a:pPr lvl="0"/>
            <a:r>
              <a:rPr lang="ru-RU" sz="3600" dirty="0" smtClean="0"/>
              <a:t>точные (средней точности)</a:t>
            </a:r>
          </a:p>
          <a:p>
            <a:pPr lvl="0"/>
            <a:r>
              <a:rPr lang="ru-RU" sz="3600" dirty="0" smtClean="0"/>
              <a:t>технические (малой точности)</a:t>
            </a:r>
          </a:p>
          <a:p>
            <a:endParaRPr lang="ru-RU" dirty="0"/>
          </a:p>
        </p:txBody>
      </p:sp>
      <p:pic>
        <p:nvPicPr>
          <p:cNvPr id="34818" name="Picture 2" descr="https://im0-tub-kz.yandex.net/i?id=da0c099c3b8e2f8789d06b4a6b477a57-l&amp;n=13"/>
          <p:cNvPicPr>
            <a:picLocks noChangeAspect="1" noChangeArrowheads="1"/>
          </p:cNvPicPr>
          <p:nvPr/>
        </p:nvPicPr>
        <p:blipFill>
          <a:blip r:embed="rId2" cstate="print"/>
          <a:srcRect/>
          <a:stretch>
            <a:fillRect/>
          </a:stretch>
        </p:blipFill>
        <p:spPr bwMode="auto">
          <a:xfrm>
            <a:off x="6384032" y="1844824"/>
            <a:ext cx="5483686" cy="4032448"/>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1384" y="457200"/>
            <a:ext cx="10585176" cy="1675656"/>
          </a:xfrm>
        </p:spPr>
        <p:txBody>
          <a:bodyPr>
            <a:normAutofit/>
          </a:bodyPr>
          <a:lstStyle/>
          <a:p>
            <a:r>
              <a:rPr lang="ru-RU" dirty="0" smtClean="0"/>
              <a:t>Процесс измерения в геодезии осуществляется при наличии пяти составляющих (факторов):</a:t>
            </a:r>
            <a:br>
              <a:rPr lang="ru-RU" dirty="0" smtClean="0"/>
            </a:br>
            <a:endParaRPr lang="ru-RU" dirty="0"/>
          </a:p>
        </p:txBody>
      </p:sp>
      <p:sp>
        <p:nvSpPr>
          <p:cNvPr id="3" name="Содержимое 2"/>
          <p:cNvSpPr>
            <a:spLocks noGrp="1"/>
          </p:cNvSpPr>
          <p:nvPr>
            <p:ph idx="1"/>
          </p:nvPr>
        </p:nvSpPr>
        <p:spPr>
          <a:xfrm>
            <a:off x="479376" y="2276872"/>
            <a:ext cx="5904656" cy="4248472"/>
          </a:xfrm>
        </p:spPr>
        <p:txBody>
          <a:bodyPr/>
          <a:lstStyle/>
          <a:p>
            <a:pPr lvl="0"/>
            <a:r>
              <a:rPr lang="ru-RU" sz="2800" dirty="0" smtClean="0"/>
              <a:t>объект </a:t>
            </a:r>
            <a:r>
              <a:rPr lang="ru-RU" sz="2800" dirty="0" smtClean="0"/>
              <a:t>— что измеряется</a:t>
            </a:r>
          </a:p>
          <a:p>
            <a:pPr lvl="0"/>
            <a:r>
              <a:rPr lang="ru-RU" sz="2800" dirty="0" smtClean="0"/>
              <a:t>субъект — кто измеряет</a:t>
            </a:r>
          </a:p>
          <a:p>
            <a:pPr lvl="0"/>
            <a:r>
              <a:rPr lang="ru-RU" sz="2800" dirty="0" smtClean="0"/>
              <a:t>средство — чем измеряется</a:t>
            </a:r>
          </a:p>
          <a:p>
            <a:pPr lvl="0"/>
            <a:r>
              <a:rPr lang="ru-RU" sz="2800" dirty="0" smtClean="0"/>
              <a:t>метод — как измеряется</a:t>
            </a:r>
          </a:p>
          <a:p>
            <a:pPr lvl="0"/>
            <a:r>
              <a:rPr lang="ru-RU" sz="2800" dirty="0" smtClean="0"/>
              <a:t>внешняя среда — в каких условиях и где измеряется.</a:t>
            </a:r>
          </a:p>
          <a:p>
            <a:endParaRPr lang="ru-RU" dirty="0"/>
          </a:p>
        </p:txBody>
      </p:sp>
      <p:pic>
        <p:nvPicPr>
          <p:cNvPr id="35842" name="Picture 2" descr="https://im1-tub-kz.yandex.net/i?id=1ccea76f91e368eb0935564a985af016-l&amp;n=13"/>
          <p:cNvPicPr>
            <a:picLocks noChangeAspect="1" noChangeArrowheads="1"/>
          </p:cNvPicPr>
          <p:nvPr/>
        </p:nvPicPr>
        <p:blipFill>
          <a:blip r:embed="rId2" cstate="print"/>
          <a:srcRect/>
          <a:stretch>
            <a:fillRect/>
          </a:stretch>
        </p:blipFill>
        <p:spPr bwMode="auto">
          <a:xfrm>
            <a:off x="5879976" y="2204864"/>
            <a:ext cx="6075251" cy="4032448"/>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1384" y="260648"/>
            <a:ext cx="11377264" cy="1459632"/>
          </a:xfrm>
        </p:spPr>
        <p:txBody>
          <a:bodyPr>
            <a:noAutofit/>
          </a:bodyPr>
          <a:lstStyle/>
          <a:p>
            <a:r>
              <a:rPr lang="ru-RU" sz="2800" dirty="0" smtClean="0">
                <a:latin typeface="Times New Roman" pitchFamily="18" charset="0"/>
                <a:cs typeface="Times New Roman" pitchFamily="18" charset="0"/>
              </a:rPr>
              <a:t>Конкретное содержание и состояние факторов геодезического измерения определяются условиями, которые могут быть классифицированы по следующим признакам:</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407368" y="1340768"/>
            <a:ext cx="11449272" cy="4968552"/>
          </a:xfrm>
        </p:spPr>
        <p:txBody>
          <a:bodyPr>
            <a:noAutofit/>
          </a:bodyPr>
          <a:lstStyle/>
          <a:p>
            <a:pPr marL="0" indent="0">
              <a:lnSpc>
                <a:spcPct val="100000"/>
              </a:lnSpc>
              <a:spcBef>
                <a:spcPts val="0"/>
              </a:spcBef>
              <a:buNone/>
            </a:pPr>
            <a:r>
              <a:rPr lang="ru-RU" dirty="0" smtClean="0">
                <a:latin typeface="Times New Roman" pitchFamily="18" charset="0"/>
                <a:cs typeface="Times New Roman" pitchFamily="18" charset="0"/>
              </a:rPr>
              <a:t>По </a:t>
            </a:r>
            <a:r>
              <a:rPr lang="ru-RU" dirty="0" smtClean="0">
                <a:latin typeface="Times New Roman" pitchFamily="18" charset="0"/>
                <a:cs typeface="Times New Roman" pitchFamily="18" charset="0"/>
              </a:rPr>
              <a:t>Физическому Исполнению:</a:t>
            </a:r>
          </a:p>
          <a:p>
            <a:pPr marL="0" lvl="0" indent="0">
              <a:lnSpc>
                <a:spcPct val="100000"/>
              </a:lnSpc>
              <a:spcBef>
                <a:spcPts val="0"/>
              </a:spcBef>
            </a:pPr>
            <a:r>
              <a:rPr lang="ru-RU" b="1" dirty="0" smtClean="0">
                <a:latin typeface="Times New Roman" pitchFamily="18" charset="0"/>
                <a:cs typeface="Times New Roman" pitchFamily="18" charset="0"/>
              </a:rPr>
              <a:t>прямые измерения</a:t>
            </a:r>
            <a:r>
              <a:rPr lang="ru-RU" dirty="0" smtClean="0">
                <a:latin typeface="Times New Roman" pitchFamily="18" charset="0"/>
                <a:cs typeface="Times New Roman" pitchFamily="18" charset="0"/>
              </a:rPr>
              <a:t>, в которых значение измеряемой величины получают непосредственным сравнением с однородной физической величиной (эталоном). Примером прямого измерения служит измерение длины линии рулеткой или мерной лентой;</a:t>
            </a:r>
          </a:p>
          <a:p>
            <a:pPr marL="0" lvl="0" indent="0">
              <a:lnSpc>
                <a:spcPct val="100000"/>
              </a:lnSpc>
              <a:spcBef>
                <a:spcPts val="0"/>
              </a:spcBef>
            </a:pPr>
            <a:r>
              <a:rPr lang="ru-RU" b="1" dirty="0" smtClean="0">
                <a:latin typeface="Times New Roman" pitchFamily="18" charset="0"/>
                <a:cs typeface="Times New Roman" pitchFamily="18" charset="0"/>
              </a:rPr>
              <a:t>косвенные измерения</a:t>
            </a:r>
            <a:r>
              <a:rPr lang="ru-RU" dirty="0" smtClean="0">
                <a:latin typeface="Times New Roman" pitchFamily="18" charset="0"/>
                <a:cs typeface="Times New Roman" pitchFamily="18" charset="0"/>
              </a:rPr>
              <a:t>, в которых значение определяемой величины получают из вычислений, в которых в качестве исходных используют результаты измерений величин, связанных с определяемой. Например: измерение длины линии </a:t>
            </a:r>
            <a:r>
              <a:rPr lang="ru-RU" dirty="0" err="1" smtClean="0">
                <a:latin typeface="Times New Roman" pitchFamily="18" charset="0"/>
                <a:cs typeface="Times New Roman" pitchFamily="18" charset="0"/>
              </a:rPr>
              <a:t>светодальномером</a:t>
            </a:r>
            <a:r>
              <a:rPr lang="ru-RU" dirty="0" smtClean="0">
                <a:latin typeface="Times New Roman" pitchFamily="18" charset="0"/>
                <a:cs typeface="Times New Roman" pitchFamily="18" charset="0"/>
              </a:rPr>
              <a:t>. В этом случае измеряется непосредственно время прохождения светового сигнала от дальномера до отражателя и обратно, а затем вычисляется длина линии.</a:t>
            </a:r>
          </a:p>
          <a:p>
            <a:pPr marL="0" indent="0">
              <a:lnSpc>
                <a:spcPct val="100000"/>
              </a:lnSpc>
              <a:spcBef>
                <a:spcPts val="0"/>
              </a:spcBef>
              <a:buNone/>
            </a:pPr>
            <a:r>
              <a:rPr lang="ru-RU" dirty="0" smtClean="0">
                <a:latin typeface="Times New Roman" pitchFamily="18" charset="0"/>
                <a:cs typeface="Times New Roman" pitchFamily="18" charset="0"/>
              </a:rPr>
              <a:t>По Роду:</a:t>
            </a:r>
          </a:p>
          <a:p>
            <a:pPr marL="0" lvl="0" indent="0">
              <a:lnSpc>
                <a:spcPct val="100000"/>
              </a:lnSpc>
              <a:spcBef>
                <a:spcPts val="0"/>
              </a:spcBef>
            </a:pPr>
            <a:r>
              <a:rPr lang="ru-RU" b="1" dirty="0" smtClean="0">
                <a:latin typeface="Times New Roman" pitchFamily="18" charset="0"/>
                <a:cs typeface="Times New Roman" pitchFamily="18" charset="0"/>
              </a:rPr>
              <a:t>однородные</a:t>
            </a:r>
            <a:r>
              <a:rPr lang="ru-RU" dirty="0" smtClean="0">
                <a:latin typeface="Times New Roman" pitchFamily="18" charset="0"/>
                <a:cs typeface="Times New Roman" pitchFamily="18" charset="0"/>
              </a:rPr>
              <a:t> (измерения однородных физических величин)</a:t>
            </a:r>
          </a:p>
          <a:p>
            <a:pPr marL="0" lvl="0" indent="0">
              <a:lnSpc>
                <a:spcPct val="100000"/>
              </a:lnSpc>
              <a:spcBef>
                <a:spcPts val="0"/>
              </a:spcBef>
            </a:pPr>
            <a:r>
              <a:rPr lang="ru-RU" b="1" dirty="0" smtClean="0">
                <a:latin typeface="Times New Roman" pitchFamily="18" charset="0"/>
                <a:cs typeface="Times New Roman" pitchFamily="18" charset="0"/>
              </a:rPr>
              <a:t>разнородные</a:t>
            </a:r>
            <a:r>
              <a:rPr lang="ru-RU" dirty="0" smtClean="0">
                <a:latin typeface="Times New Roman" pitchFamily="18" charset="0"/>
                <a:cs typeface="Times New Roman" pitchFamily="18" charset="0"/>
              </a:rPr>
              <a:t> (все прочие по отношению к однородным)</a:t>
            </a:r>
          </a:p>
          <a:p>
            <a:pPr marL="0" indent="0">
              <a:lnSpc>
                <a:spcPct val="100000"/>
              </a:lnSpc>
              <a:spcBef>
                <a:spcPts val="0"/>
              </a:spcBef>
              <a:buNone/>
            </a:pPr>
            <a:r>
              <a:rPr lang="ru-RU" dirty="0" smtClean="0">
                <a:latin typeface="Times New Roman" pitchFamily="18" charset="0"/>
                <a:cs typeface="Times New Roman" pitchFamily="18" charset="0"/>
              </a:rPr>
              <a:t>По Количеству:</a:t>
            </a:r>
          </a:p>
          <a:p>
            <a:pPr marL="0" lvl="0" indent="0">
              <a:lnSpc>
                <a:spcPct val="100000"/>
              </a:lnSpc>
              <a:spcBef>
                <a:spcPts val="0"/>
              </a:spcBef>
            </a:pPr>
            <a:r>
              <a:rPr lang="ru-RU" b="1" dirty="0" smtClean="0">
                <a:latin typeface="Times New Roman" pitchFamily="18" charset="0"/>
                <a:cs typeface="Times New Roman" pitchFamily="18" charset="0"/>
              </a:rPr>
              <a:t>необходимые</a:t>
            </a:r>
            <a:r>
              <a:rPr lang="ru-RU" dirty="0" smtClean="0">
                <a:latin typeface="Times New Roman" pitchFamily="18" charset="0"/>
                <a:cs typeface="Times New Roman" pitchFamily="18" charset="0"/>
              </a:rPr>
              <a:t> измерения дают только по одному значению каждой измеряемой величины</a:t>
            </a:r>
          </a:p>
          <a:p>
            <a:pPr marL="0" lvl="0" indent="0">
              <a:lnSpc>
                <a:spcPct val="100000"/>
              </a:lnSpc>
              <a:spcBef>
                <a:spcPts val="0"/>
              </a:spcBef>
            </a:pPr>
            <a:r>
              <a:rPr lang="ru-RU" b="1" dirty="0" smtClean="0">
                <a:latin typeface="Times New Roman" pitchFamily="18" charset="0"/>
                <a:cs typeface="Times New Roman" pitchFamily="18" charset="0"/>
              </a:rPr>
              <a:t>дополнительные</a:t>
            </a:r>
            <a:r>
              <a:rPr lang="ru-RU" dirty="0" smtClean="0">
                <a:latin typeface="Times New Roman" pitchFamily="18" charset="0"/>
                <a:cs typeface="Times New Roman" pitchFamily="18" charset="0"/>
              </a:rPr>
              <a:t> или избыточные измерения производятся для получения нескольких значений измеряемой величины в целях контроля, исключения грубых погрешностей или повышения качества результатов </a:t>
            </a:r>
            <a:r>
              <a:rPr lang="ru-RU" dirty="0" smtClean="0">
                <a:latin typeface="Times New Roman" pitchFamily="18" charset="0"/>
                <a:cs typeface="Times New Roman" pitchFamily="18" charset="0"/>
              </a:rPr>
              <a:t>измерений</a:t>
            </a:r>
            <a:endParaRPr lang="ru-RU" dirty="0" smtClean="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3352" y="332656"/>
            <a:ext cx="11737304" cy="5763344"/>
          </a:xfrm>
        </p:spPr>
        <p:txBody>
          <a:bodyPr>
            <a:normAutofit/>
          </a:bodyPr>
          <a:lstStyle/>
          <a:p>
            <a:pPr marL="0" indent="0">
              <a:lnSpc>
                <a:spcPct val="100000"/>
              </a:lnSpc>
              <a:spcBef>
                <a:spcPts val="0"/>
              </a:spcBef>
              <a:buNone/>
            </a:pPr>
            <a:r>
              <a:rPr lang="ru-RU" dirty="0" smtClean="0">
                <a:latin typeface="Times New Roman" pitchFamily="18" charset="0"/>
                <a:cs typeface="Times New Roman" pitchFamily="18" charset="0"/>
              </a:rPr>
              <a:t>По Точности:</a:t>
            </a:r>
          </a:p>
          <a:p>
            <a:pPr marL="0" lvl="0" indent="0">
              <a:lnSpc>
                <a:spcPct val="100000"/>
              </a:lnSpc>
              <a:spcBef>
                <a:spcPts val="0"/>
              </a:spcBef>
            </a:pPr>
            <a:r>
              <a:rPr lang="ru-RU" b="1" dirty="0" smtClean="0">
                <a:latin typeface="Times New Roman" pitchFamily="18" charset="0"/>
                <a:cs typeface="Times New Roman" pitchFamily="18" charset="0"/>
              </a:rPr>
              <a:t>равноточные</a:t>
            </a:r>
            <a:r>
              <a:rPr lang="ru-RU" dirty="0" smtClean="0">
                <a:latin typeface="Times New Roman" pitchFamily="18" charset="0"/>
                <a:cs typeface="Times New Roman" pitchFamily="18" charset="0"/>
              </a:rPr>
              <a:t>, которые выполняются в одинаковых условиях, т. е. объекты одного и того же рода измеряют исполнители одинаковой квалификации, приборами одного класса, по единой методике, в достаточно схожих по характеру условиях внешней среды</a:t>
            </a:r>
          </a:p>
          <a:p>
            <a:pPr marL="0" lvl="0" indent="0">
              <a:lnSpc>
                <a:spcPct val="100000"/>
              </a:lnSpc>
              <a:spcBef>
                <a:spcPts val="0"/>
              </a:spcBef>
            </a:pPr>
            <a:r>
              <a:rPr lang="ru-RU" b="1" dirty="0" smtClean="0">
                <a:latin typeface="Times New Roman" pitchFamily="18" charset="0"/>
                <a:cs typeface="Times New Roman" pitchFamily="18" charset="0"/>
              </a:rPr>
              <a:t>неравноточными</a:t>
            </a:r>
            <a:r>
              <a:rPr lang="ru-RU" dirty="0" smtClean="0">
                <a:latin typeface="Times New Roman" pitchFamily="18" charset="0"/>
                <a:cs typeface="Times New Roman" pitchFamily="18" charset="0"/>
              </a:rPr>
              <a:t> считаются измерения, выполняемые в случаях, когда по крайней мере одна из составляющих процесса измерения существенно отличается от аналогичной составляющей других </a:t>
            </a:r>
            <a:r>
              <a:rPr lang="ru-RU" dirty="0" smtClean="0">
                <a:latin typeface="Times New Roman" pitchFamily="18" charset="0"/>
                <a:cs typeface="Times New Roman" pitchFamily="18" charset="0"/>
              </a:rPr>
              <a:t>измерений</a:t>
            </a:r>
          </a:p>
          <a:p>
            <a:pPr marL="0" lvl="0" indent="0">
              <a:lnSpc>
                <a:spcPct val="100000"/>
              </a:lnSpc>
              <a:spcBef>
                <a:spcPts val="0"/>
              </a:spcBef>
            </a:pPr>
            <a:endParaRPr lang="ru-RU" dirty="0" smtClean="0">
              <a:latin typeface="Times New Roman" pitchFamily="18" charset="0"/>
              <a:cs typeface="Times New Roman" pitchFamily="18" charset="0"/>
            </a:endParaRPr>
          </a:p>
          <a:p>
            <a:pPr marL="0" indent="0">
              <a:lnSpc>
                <a:spcPct val="100000"/>
              </a:lnSpc>
              <a:spcBef>
                <a:spcPts val="0"/>
              </a:spcBef>
              <a:buNone/>
            </a:pPr>
            <a:r>
              <a:rPr lang="ru-RU" dirty="0" smtClean="0">
                <a:latin typeface="Times New Roman" pitchFamily="18" charset="0"/>
                <a:cs typeface="Times New Roman" pitchFamily="18" charset="0"/>
              </a:rPr>
              <a:t>По Физической Природе Носителей Информации:</a:t>
            </a:r>
          </a:p>
          <a:p>
            <a:pPr marL="0" lvl="0" indent="0">
              <a:lnSpc>
                <a:spcPct val="100000"/>
              </a:lnSpc>
              <a:spcBef>
                <a:spcPts val="0"/>
              </a:spcBef>
            </a:pPr>
            <a:r>
              <a:rPr lang="ru-RU" b="1" dirty="0" smtClean="0">
                <a:latin typeface="Times New Roman" pitchFamily="18" charset="0"/>
                <a:cs typeface="Times New Roman" pitchFamily="18" charset="0"/>
              </a:rPr>
              <a:t>визуальная</a:t>
            </a:r>
            <a:r>
              <a:rPr lang="ru-RU" dirty="0" smtClean="0">
                <a:latin typeface="Times New Roman" pitchFamily="18" charset="0"/>
                <a:cs typeface="Times New Roman" pitchFamily="18" charset="0"/>
              </a:rPr>
              <a:t> фиксация результатов измерения, когда передача информации в системе «прибор — цель» осуществляется с участием наблюдателя (оператора);</a:t>
            </a:r>
          </a:p>
          <a:p>
            <a:pPr marL="0" lvl="0" indent="0">
              <a:lnSpc>
                <a:spcPct val="100000"/>
              </a:lnSpc>
              <a:spcBef>
                <a:spcPts val="0"/>
              </a:spcBef>
            </a:pPr>
            <a:r>
              <a:rPr lang="ru-RU" b="1" dirty="0" err="1" smtClean="0">
                <a:latin typeface="Times New Roman" pitchFamily="18" charset="0"/>
                <a:cs typeface="Times New Roman" pitchFamily="18" charset="0"/>
              </a:rPr>
              <a:t>невизуальные</a:t>
            </a:r>
            <a:r>
              <a:rPr lang="ru-RU" dirty="0" smtClean="0">
                <a:latin typeface="Times New Roman" pitchFamily="18" charset="0"/>
                <a:cs typeface="Times New Roman" pitchFamily="18" charset="0"/>
              </a:rPr>
              <a:t> измерения в основе своей полностью или частично исключают участие наблюдателя. </a:t>
            </a:r>
            <a:r>
              <a:rPr lang="ru-RU" dirty="0" smtClean="0">
                <a:latin typeface="Times New Roman" pitchFamily="18" charset="0"/>
                <a:cs typeface="Times New Roman" pitchFamily="18" charset="0"/>
              </a:rPr>
              <a:t> В </a:t>
            </a:r>
            <a:r>
              <a:rPr lang="ru-RU" dirty="0" smtClean="0">
                <a:latin typeface="Times New Roman" pitchFamily="18" charset="0"/>
                <a:cs typeface="Times New Roman" pitchFamily="18" charset="0"/>
              </a:rPr>
              <a:t>этом случае используют средства радиоэлектроники, микропроцессорной техники и др.</a:t>
            </a:r>
          </a:p>
          <a:p>
            <a:pPr marL="0" indent="0">
              <a:lnSpc>
                <a:spcPct val="100000"/>
              </a:lnSpc>
              <a:spcBef>
                <a:spcPts val="0"/>
              </a:spcBef>
              <a:buNone/>
            </a:pPr>
            <a:endParaRPr lang="ru-RU" dirty="0" smtClean="0">
              <a:latin typeface="Times New Roman" pitchFamily="18" charset="0"/>
              <a:cs typeface="Times New Roman" pitchFamily="18" charset="0"/>
            </a:endParaRPr>
          </a:p>
          <a:p>
            <a:pPr marL="0" indent="0">
              <a:lnSpc>
                <a:spcPct val="100000"/>
              </a:lnSpc>
              <a:spcBef>
                <a:spcPts val="0"/>
              </a:spcBef>
              <a:buNone/>
            </a:pPr>
            <a:r>
              <a:rPr lang="ru-RU" dirty="0" smtClean="0">
                <a:latin typeface="Times New Roman" pitchFamily="18" charset="0"/>
                <a:cs typeface="Times New Roman" pitchFamily="18" charset="0"/>
              </a:rPr>
              <a:t>По </a:t>
            </a:r>
            <a:r>
              <a:rPr lang="ru-RU" dirty="0" err="1" smtClean="0">
                <a:latin typeface="Times New Roman" pitchFamily="18" charset="0"/>
                <a:cs typeface="Times New Roman" pitchFamily="18" charset="0"/>
              </a:rPr>
              <a:t>Взаимозависимоcти</a:t>
            </a:r>
            <a:r>
              <a:rPr lang="ru-RU" dirty="0" smtClean="0">
                <a:latin typeface="Times New Roman" pitchFamily="18" charset="0"/>
                <a:cs typeface="Times New Roman" pitchFamily="18" charset="0"/>
              </a:rPr>
              <a:t>:</a:t>
            </a:r>
          </a:p>
          <a:p>
            <a:pPr marL="0" lvl="0" indent="0">
              <a:lnSpc>
                <a:spcPct val="100000"/>
              </a:lnSpc>
              <a:spcBef>
                <a:spcPts val="0"/>
              </a:spcBef>
            </a:pPr>
            <a:r>
              <a:rPr lang="ru-RU" b="1" dirty="0" smtClean="0">
                <a:latin typeface="Times New Roman" pitchFamily="18" charset="0"/>
                <a:cs typeface="Times New Roman" pitchFamily="18" charset="0"/>
              </a:rPr>
              <a:t>независимые</a:t>
            </a:r>
          </a:p>
          <a:p>
            <a:pPr marL="0" lvl="0" indent="0">
              <a:lnSpc>
                <a:spcPct val="100000"/>
              </a:lnSpc>
              <a:spcBef>
                <a:spcPts val="0"/>
              </a:spcBef>
            </a:pPr>
            <a:r>
              <a:rPr lang="ru-RU" b="1" dirty="0" smtClean="0">
                <a:latin typeface="Times New Roman" pitchFamily="18" charset="0"/>
                <a:cs typeface="Times New Roman" pitchFamily="18" charset="0"/>
              </a:rPr>
              <a:t>зависимые</a:t>
            </a:r>
          </a:p>
          <a:p>
            <a:pPr marL="0" lvl="0" indent="0">
              <a:lnSpc>
                <a:spcPct val="100000"/>
              </a:lnSpc>
              <a:spcBef>
                <a:spcPts val="0"/>
              </a:spcBef>
            </a:pPr>
            <a:r>
              <a:rPr lang="ru-RU" b="1" dirty="0" smtClean="0">
                <a:latin typeface="Times New Roman" pitchFamily="18" charset="0"/>
                <a:cs typeface="Times New Roman" pitchFamily="18" charset="0"/>
              </a:rPr>
              <a:t>коррелированные</a:t>
            </a:r>
          </a:p>
          <a:p>
            <a:pPr marL="0" indent="0">
              <a:lnSpc>
                <a:spcPct val="100000"/>
              </a:lnSpc>
              <a:spcBef>
                <a:spcPts val="0"/>
              </a:spcBef>
            </a:pP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487488" y="1916832"/>
            <a:ext cx="9252520" cy="1080120"/>
          </a:xfrm>
        </p:spPr>
        <p:txBody>
          <a:bodyPr/>
          <a:lstStyle/>
          <a:p>
            <a:pPr algn="ctr"/>
            <a:r>
              <a:rPr lang="ru-RU" dirty="0" smtClean="0"/>
              <a:t>Благодарю за внимание!</a:t>
            </a:r>
            <a:endParaRPr lang="ru-RU"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theme/theme1.xml><?xml version="1.0" encoding="utf-8"?>
<a:theme xmlns:a="http://schemas.openxmlformats.org/drawingml/2006/main" name="tf02901026">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_9411779_TF02901026_TF02901026.potx" id="{7F70CF0D-9BDD-45E8-B6DB-31E8E2A91A4C}" vid="{2BCA5CE5-F1BC-40E7-B66B-51CE49DF7650}"/>
    </a:ext>
  </a:extLst>
</a:theme>
</file>

<file path=ppt/theme/theme2.xml><?xml version="1.0" encoding="utf-8"?>
<a:theme xmlns:a="http://schemas.openxmlformats.org/drawingml/2006/main" name="Тема Offic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1566889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2012-05-23T08:44:00+00:00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TP102901017</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836753</LocLastLocAttemptVersionLookup>
    <IsSearchable xmlns="4873beb7-5857-4685-be1f-d57550cc96cc">true</IsSearchable>
    <TemplateTemplateType xmlns="4873beb7-5857-4685-be1f-d57550cc96cc">PowerPoint Design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REDMOND\v-anij</DisplayName>
        <AccountId>2469</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746CFF6F-D9AA-4BC0-911A-0A1356771912}">
  <ds:schemaRefs>
    <ds:schemaRef ds:uri="http://schemas.microsoft.com/sharepoint/v3/contenttype/forms"/>
  </ds:schemaRefs>
</ds:datastoreItem>
</file>

<file path=customXml/itemProps2.xml><?xml version="1.0" encoding="utf-8"?>
<ds:datastoreItem xmlns:ds="http://schemas.openxmlformats.org/officeDocument/2006/customXml" ds:itemID="{0B5C6E15-39DC-470B-9445-F754B94580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098515-0C12-46CF-BC7C-69B4A13CD5FA}">
  <ds:schemaRefs>
    <ds:schemaRef ds:uri="4873beb7-5857-4685-be1f-d57550cc96cc"/>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Module</Template>
  <TotalTime>0</TotalTime>
  <Words>683</Words>
  <Application>Microsoft Office PowerPoint</Application>
  <PresentationFormat>Произвольный</PresentationFormat>
  <Paragraphs>72</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tf02901026</vt:lpstr>
      <vt:lpstr>Лекция 4 СОВРЕМЕННЫЕ СРЕДСТВА И МЕТОДЫ ИЗМЕРЕНИЯ В ГЕОДЕЗИИ. СОСТАВ И СТРУКТУРА АВТОМАТИЗИРОВАННЫХ СИСТЕМ, ОБЕСПЕЧИВАЮЩИХ СБОР И НАКОПЛЕНИЕ ТОПОГРАФО-ГЕОДЕЗИЧЕСКОЙ ИНФОРМАЦИИ. ОТЕЧЕСТВЕННЫЕ И ЗАРУБЕЖНЫЕ АВТОМАТИЗИРОВАННЫЕ СЪЕМОЧНЫЕ СИСТЕМЫ</vt:lpstr>
      <vt:lpstr>4.1 Современные средства измерения в геодезии</vt:lpstr>
      <vt:lpstr>Электронные тахеометры (ЭТ) делят на ЭТ с визуальным отсчетом углов и ЭТ с электронным отсчетом (Total station – универсальные станции).   В первом случае снимаемые визуально отсчеты по шкаловому микрометру или оптическому микрометру вводят в процессор ручным набором на клавиатуре, а во втором углы в цифровом виде выводятся на табло. Линейные величины выводятся на табло во всех случаях.    Автоматическое считывание углов выполняется путем их перевода в электрические сигналы при помощи аналого-цифровых преобразователей(АЦП). Применяют в основном два вида АЦП – кодовый и инкрементальный (цифровой, дигитальный).</vt:lpstr>
      <vt:lpstr>Электронная тахеометрия позволяет решать следующие задачи: </vt:lpstr>
      <vt:lpstr>Электронно-блочная тахеометрия может быть реализована в нескольких вариантах: последовательно расположенными станциями (последовательная тахеометрия), свободными станциями (кусочная тахеометрия) и их комбинацией. В любом случае связь между блоками обеспечивается наличием связующих точек. Отличием данного метода является то, что необязательна видимость между смежными съемочными станциями, на которых устанавливается электронный тахеометр. Связь между соседними блоками осуществляется только наличием двух связующих точек на каждой из смежных сторон блоков.  </vt:lpstr>
      <vt:lpstr>Слайд 6</vt:lpstr>
      <vt:lpstr>Схемы последовательной электронно-блочной тахеометрии</vt:lpstr>
      <vt:lpstr>Особенность электронно-блочной тахеометрии является то, что в ходовой линии (за ходовую линию принимается линия, проложенная между опорными геодезическими пунктами и всеми станциями) для каждой стороны известны приращения координат, а горизонтальные углы – только на станциях стояния инструмента </vt:lpstr>
      <vt:lpstr>Схемы съемки пикетов при электронно-блочной тахеометрии</vt:lpstr>
      <vt:lpstr>Последними разработками в области электронной тахеометрии являются комплексы, в которых электронный тахеометр и спутниковый (GNSS) приемник объединены в одну систему, например SmartStationкомпании «Leica» (рисунок 4.9). Преимуществом данной системы является то, что при съемке нет необходимости в наличии опорного обоснования, прокладки длинных ходов и выполнении обратных засечек.         SmartStation устанавливается там, где удобно, GNSS-приемник определит местоположение и можно начинать съемку тахеометром. Полная совместимость с GPS предоставляет новые возможности при выполнении съемок. Съемка легче, быстрее и с меньшим количеством перестановок. </vt:lpstr>
      <vt:lpstr>4.2 Современные методы измерения в геодезии </vt:lpstr>
      <vt:lpstr>Технологические процессы топографо-геодезических работ:</vt:lpstr>
      <vt:lpstr>В зависимости от типов используемых средств геодезические измерения делят на три группы: </vt:lpstr>
      <vt:lpstr>Процесс измерения в геодезии осуществляется при наличии пяти составляющих (факторов): </vt:lpstr>
      <vt:lpstr>Конкретное содержание и состояние факторов геодезического измерения определяются условиями, которые могут быть классифицированы по следующим признакам: </vt:lpstr>
      <vt:lpstr>Слайд 16</vt:lpstr>
      <vt:lpstr>Благодарю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2017-03-05T13:12:18Z</dcterms:created>
  <dcterms:modified xsi:type="dcterms:W3CDTF">2017-03-05T13:56:38Z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